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76" r:id="rId4"/>
    <p:sldId id="269" r:id="rId5"/>
    <p:sldId id="258" r:id="rId6"/>
    <p:sldId id="259" r:id="rId7"/>
    <p:sldId id="279" r:id="rId8"/>
    <p:sldId id="278" r:id="rId9"/>
    <p:sldId id="280" r:id="rId10"/>
    <p:sldId id="262" r:id="rId11"/>
    <p:sldId id="272"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82" d="100"/>
          <a:sy n="82" d="100"/>
        </p:scale>
        <p:origin x="720" y="67"/>
      </p:cViewPr>
      <p:guideLst/>
    </p:cSldViewPr>
  </p:slideViewPr>
  <p:outlineViewPr>
    <p:cViewPr>
      <p:scale>
        <a:sx n="33" d="100"/>
        <a:sy n="33" d="100"/>
      </p:scale>
      <p:origin x="0" y="-102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F95489-D24C-4A39-8F07-F02F72326DF2}" type="doc">
      <dgm:prSet loTypeId="urn:microsoft.com/office/officeart/2011/layout/HexagonRadial" loCatId="cycle" qsTypeId="urn:microsoft.com/office/officeart/2005/8/quickstyle/3d3" qsCatId="3D" csTypeId="urn:microsoft.com/office/officeart/2005/8/colors/colorful1" csCatId="colorful" phldr="1"/>
      <dgm:spPr/>
      <dgm:t>
        <a:bodyPr/>
        <a:lstStyle/>
        <a:p>
          <a:endParaRPr lang="en-IN"/>
        </a:p>
      </dgm:t>
    </dgm:pt>
    <dgm:pt modelId="{B826872F-CB33-4F15-BF66-62E4C21C6678}">
      <dgm:prSet phldrT="[Text]"/>
      <dgm:spPr/>
      <dgm:t>
        <a:bodyPr/>
        <a:lstStyle/>
        <a:p>
          <a:r>
            <a:rPr lang="en-US" dirty="0"/>
            <a:t>Metro Stations</a:t>
          </a:r>
          <a:endParaRPr lang="en-IN" dirty="0"/>
        </a:p>
      </dgm:t>
    </dgm:pt>
    <dgm:pt modelId="{5F4C00D3-B940-434D-B413-A58ED5078231}" type="parTrans" cxnId="{8EDD7746-CD49-4756-AD3E-502882325FA7}">
      <dgm:prSet/>
      <dgm:spPr/>
      <dgm:t>
        <a:bodyPr/>
        <a:lstStyle/>
        <a:p>
          <a:endParaRPr lang="en-IN"/>
        </a:p>
      </dgm:t>
    </dgm:pt>
    <dgm:pt modelId="{BC1FF97A-11E5-4E62-BEEA-3E0BB0505E86}" type="sibTrans" cxnId="{8EDD7746-CD49-4756-AD3E-502882325FA7}">
      <dgm:prSet/>
      <dgm:spPr/>
      <dgm:t>
        <a:bodyPr/>
        <a:lstStyle/>
        <a:p>
          <a:endParaRPr lang="en-IN"/>
        </a:p>
      </dgm:t>
    </dgm:pt>
    <dgm:pt modelId="{FBC12E44-0C08-4BAE-9702-A720201677B2}">
      <dgm:prSet phldrT="[Text]"/>
      <dgm:spPr/>
      <dgm:t>
        <a:bodyPr/>
        <a:lstStyle/>
        <a:p>
          <a:r>
            <a:rPr lang="en-US" dirty="0"/>
            <a:t>Bus Stations &amp; Railway Stations</a:t>
          </a:r>
          <a:endParaRPr lang="en-IN" dirty="0"/>
        </a:p>
      </dgm:t>
    </dgm:pt>
    <dgm:pt modelId="{418F09EA-CB0F-44DC-9F4C-1E4B46D5FCAE}" type="parTrans" cxnId="{1471DC41-E854-44FF-A253-8362FCE6AB5F}">
      <dgm:prSet/>
      <dgm:spPr/>
      <dgm:t>
        <a:bodyPr/>
        <a:lstStyle/>
        <a:p>
          <a:endParaRPr lang="en-IN"/>
        </a:p>
      </dgm:t>
    </dgm:pt>
    <dgm:pt modelId="{7528A313-990F-40A8-AA39-FFB1624B0072}" type="sibTrans" cxnId="{1471DC41-E854-44FF-A253-8362FCE6AB5F}">
      <dgm:prSet/>
      <dgm:spPr/>
      <dgm:t>
        <a:bodyPr/>
        <a:lstStyle/>
        <a:p>
          <a:endParaRPr lang="en-IN"/>
        </a:p>
      </dgm:t>
    </dgm:pt>
    <dgm:pt modelId="{82658E9A-4CFB-4FC0-8104-744FE818F1E2}">
      <dgm:prSet phldrT="[Text]"/>
      <dgm:spPr/>
      <dgm:t>
        <a:bodyPr/>
        <a:lstStyle/>
        <a:p>
          <a:r>
            <a:rPr lang="en-US" dirty="0"/>
            <a:t>Valet Parking</a:t>
          </a:r>
          <a:endParaRPr lang="en-IN" dirty="0"/>
        </a:p>
      </dgm:t>
    </dgm:pt>
    <dgm:pt modelId="{957BBF1C-A31A-46BC-A83F-E4EFE3B44B4D}" type="parTrans" cxnId="{6AF8A258-7BBA-4691-A3E8-76F96ABBBE2B}">
      <dgm:prSet/>
      <dgm:spPr/>
      <dgm:t>
        <a:bodyPr/>
        <a:lstStyle/>
        <a:p>
          <a:endParaRPr lang="en-IN"/>
        </a:p>
      </dgm:t>
    </dgm:pt>
    <dgm:pt modelId="{B0C7D067-FCD0-4625-A614-DBB906ACF6E3}" type="sibTrans" cxnId="{6AF8A258-7BBA-4691-A3E8-76F96ABBBE2B}">
      <dgm:prSet/>
      <dgm:spPr/>
      <dgm:t>
        <a:bodyPr/>
        <a:lstStyle/>
        <a:p>
          <a:endParaRPr lang="en-IN"/>
        </a:p>
      </dgm:t>
    </dgm:pt>
    <dgm:pt modelId="{56ECB29E-9530-4A88-B1BB-3502CE6CB691}">
      <dgm:prSet phldrT="[Text]"/>
      <dgm:spPr/>
      <dgm:t>
        <a:bodyPr/>
        <a:lstStyle/>
        <a:p>
          <a:r>
            <a:rPr lang="en-US" dirty="0"/>
            <a:t>Vegetable Markets &amp; Dmart,</a:t>
          </a:r>
        </a:p>
        <a:p>
          <a:r>
            <a:rPr lang="en-US" dirty="0"/>
            <a:t>Spencers</a:t>
          </a:r>
          <a:endParaRPr lang="en-IN" dirty="0"/>
        </a:p>
      </dgm:t>
    </dgm:pt>
    <dgm:pt modelId="{23B07D20-72E3-435B-9A50-86DDB1ABC6DF}" type="parTrans" cxnId="{981BC361-86FA-4ECC-BA67-6FFDE5E31654}">
      <dgm:prSet/>
      <dgm:spPr/>
      <dgm:t>
        <a:bodyPr/>
        <a:lstStyle/>
        <a:p>
          <a:endParaRPr lang="en-IN"/>
        </a:p>
      </dgm:t>
    </dgm:pt>
    <dgm:pt modelId="{53FE5904-66C1-4CCE-8ACC-DC855A82A6B3}" type="sibTrans" cxnId="{981BC361-86FA-4ECC-BA67-6FFDE5E31654}">
      <dgm:prSet/>
      <dgm:spPr/>
      <dgm:t>
        <a:bodyPr/>
        <a:lstStyle/>
        <a:p>
          <a:endParaRPr lang="en-IN"/>
        </a:p>
      </dgm:t>
    </dgm:pt>
    <dgm:pt modelId="{70BB6CB0-9C24-45E5-8382-09CDD9E5CD44}">
      <dgm:prSet phldrT="[Text]"/>
      <dgm:spPr/>
      <dgm:t>
        <a:bodyPr/>
        <a:lstStyle/>
        <a:p>
          <a:r>
            <a:rPr lang="en-US" dirty="0"/>
            <a:t>Movie Theatres &amp; Malls</a:t>
          </a:r>
          <a:endParaRPr lang="en-IN" dirty="0"/>
        </a:p>
      </dgm:t>
    </dgm:pt>
    <dgm:pt modelId="{81ECF09F-07BB-4773-8DA3-7942619A474D}" type="parTrans" cxnId="{D3052D3F-82BB-46B0-BE62-F6E09E16B433}">
      <dgm:prSet/>
      <dgm:spPr/>
      <dgm:t>
        <a:bodyPr/>
        <a:lstStyle/>
        <a:p>
          <a:endParaRPr lang="en-IN"/>
        </a:p>
      </dgm:t>
    </dgm:pt>
    <dgm:pt modelId="{33F9FE89-3246-4629-A661-C382719DC37F}" type="sibTrans" cxnId="{D3052D3F-82BB-46B0-BE62-F6E09E16B433}">
      <dgm:prSet/>
      <dgm:spPr/>
      <dgm:t>
        <a:bodyPr/>
        <a:lstStyle/>
        <a:p>
          <a:endParaRPr lang="en-IN"/>
        </a:p>
      </dgm:t>
    </dgm:pt>
    <dgm:pt modelId="{24680D3C-6080-4B2E-B392-58502C1A3368}">
      <dgm:prSet phldrT="[Text]"/>
      <dgm:spPr/>
      <dgm:t>
        <a:bodyPr/>
        <a:lstStyle/>
        <a:p>
          <a:r>
            <a:rPr lang="en-US" dirty="0"/>
            <a:t>Functions Halls and Convention Halls</a:t>
          </a:r>
          <a:endParaRPr lang="en-IN" dirty="0"/>
        </a:p>
      </dgm:t>
    </dgm:pt>
    <dgm:pt modelId="{BDE8F0A3-5EF9-45A3-99C8-668C28DB48E0}" type="parTrans" cxnId="{29851A61-D325-46A7-9E00-98DCF32E6BBC}">
      <dgm:prSet/>
      <dgm:spPr/>
      <dgm:t>
        <a:bodyPr/>
        <a:lstStyle/>
        <a:p>
          <a:endParaRPr lang="en-IN"/>
        </a:p>
      </dgm:t>
    </dgm:pt>
    <dgm:pt modelId="{4D226888-381D-4FE0-941E-0F03A6EA25AA}" type="sibTrans" cxnId="{29851A61-D325-46A7-9E00-98DCF32E6BBC}">
      <dgm:prSet/>
      <dgm:spPr/>
      <dgm:t>
        <a:bodyPr/>
        <a:lstStyle/>
        <a:p>
          <a:endParaRPr lang="en-IN"/>
        </a:p>
      </dgm:t>
    </dgm:pt>
    <dgm:pt modelId="{0D0276DB-5FF1-464D-97D5-DCFDF5837187}">
      <dgm:prSet phldrT="[Text]"/>
      <dgm:spPr/>
      <dgm:t>
        <a:bodyPr/>
        <a:lstStyle/>
        <a:p>
          <a:r>
            <a:rPr lang="en-US" dirty="0"/>
            <a:t>SparCar</a:t>
          </a:r>
          <a:endParaRPr lang="en-IN" dirty="0"/>
        </a:p>
      </dgm:t>
    </dgm:pt>
    <dgm:pt modelId="{6A5E3526-1594-459A-AE60-4515BEE4EECA}" type="sibTrans" cxnId="{DF407906-9EF6-4AA7-8488-C0AC336B648F}">
      <dgm:prSet/>
      <dgm:spPr/>
      <dgm:t>
        <a:bodyPr/>
        <a:lstStyle/>
        <a:p>
          <a:endParaRPr lang="en-IN"/>
        </a:p>
      </dgm:t>
    </dgm:pt>
    <dgm:pt modelId="{8D7E6B75-687D-4889-BCAC-A4C3FF995A63}" type="parTrans" cxnId="{DF407906-9EF6-4AA7-8488-C0AC336B648F}">
      <dgm:prSet/>
      <dgm:spPr/>
      <dgm:t>
        <a:bodyPr/>
        <a:lstStyle/>
        <a:p>
          <a:endParaRPr lang="en-IN"/>
        </a:p>
      </dgm:t>
    </dgm:pt>
    <dgm:pt modelId="{833B5D2B-48BF-42AD-ADC6-E5C61967F418}" type="pres">
      <dgm:prSet presAssocID="{CDF95489-D24C-4A39-8F07-F02F72326DF2}" presName="Name0" presStyleCnt="0">
        <dgm:presLayoutVars>
          <dgm:chMax val="1"/>
          <dgm:chPref val="1"/>
          <dgm:dir/>
          <dgm:animOne val="branch"/>
          <dgm:animLvl val="lvl"/>
        </dgm:presLayoutVars>
      </dgm:prSet>
      <dgm:spPr/>
    </dgm:pt>
    <dgm:pt modelId="{C5FC4B50-E07E-4513-9715-A9C7C64E52C8}" type="pres">
      <dgm:prSet presAssocID="{0D0276DB-5FF1-464D-97D5-DCFDF5837187}" presName="Parent" presStyleLbl="node0" presStyleIdx="0" presStyleCnt="1">
        <dgm:presLayoutVars>
          <dgm:chMax val="6"/>
          <dgm:chPref val="6"/>
        </dgm:presLayoutVars>
      </dgm:prSet>
      <dgm:spPr/>
    </dgm:pt>
    <dgm:pt modelId="{88E9F044-82FE-4255-9461-F1B8A714875C}" type="pres">
      <dgm:prSet presAssocID="{B826872F-CB33-4F15-BF66-62E4C21C6678}" presName="Accent1" presStyleCnt="0"/>
      <dgm:spPr/>
    </dgm:pt>
    <dgm:pt modelId="{605FCC59-EE2A-4828-95D7-F1FB9BA39E39}" type="pres">
      <dgm:prSet presAssocID="{B826872F-CB33-4F15-BF66-62E4C21C6678}" presName="Accent" presStyleLbl="bgShp" presStyleIdx="0" presStyleCnt="6"/>
      <dgm:spPr/>
    </dgm:pt>
    <dgm:pt modelId="{C94FB8BF-D803-4F36-A5EB-571DB573A2AD}" type="pres">
      <dgm:prSet presAssocID="{B826872F-CB33-4F15-BF66-62E4C21C6678}" presName="Child1" presStyleLbl="node1" presStyleIdx="0" presStyleCnt="6" custScaleY="96547">
        <dgm:presLayoutVars>
          <dgm:chMax val="0"/>
          <dgm:chPref val="0"/>
          <dgm:bulletEnabled val="1"/>
        </dgm:presLayoutVars>
      </dgm:prSet>
      <dgm:spPr/>
    </dgm:pt>
    <dgm:pt modelId="{1F81B793-13E3-4CB5-84B1-1DB78B7B3019}" type="pres">
      <dgm:prSet presAssocID="{FBC12E44-0C08-4BAE-9702-A720201677B2}" presName="Accent2" presStyleCnt="0"/>
      <dgm:spPr/>
    </dgm:pt>
    <dgm:pt modelId="{9F7C80E4-703D-401E-ADBE-00F723AD1C70}" type="pres">
      <dgm:prSet presAssocID="{FBC12E44-0C08-4BAE-9702-A720201677B2}" presName="Accent" presStyleLbl="bgShp" presStyleIdx="1" presStyleCnt="6"/>
      <dgm:spPr/>
    </dgm:pt>
    <dgm:pt modelId="{42E5F756-3299-45C2-9393-D21B0926DA27}" type="pres">
      <dgm:prSet presAssocID="{FBC12E44-0C08-4BAE-9702-A720201677B2}" presName="Child2" presStyleLbl="node1" presStyleIdx="1" presStyleCnt="6">
        <dgm:presLayoutVars>
          <dgm:chMax val="0"/>
          <dgm:chPref val="0"/>
          <dgm:bulletEnabled val="1"/>
        </dgm:presLayoutVars>
      </dgm:prSet>
      <dgm:spPr/>
    </dgm:pt>
    <dgm:pt modelId="{DCEFD584-3653-4CD8-9A44-F78CCD3BB2C2}" type="pres">
      <dgm:prSet presAssocID="{82658E9A-4CFB-4FC0-8104-744FE818F1E2}" presName="Accent3" presStyleCnt="0"/>
      <dgm:spPr/>
    </dgm:pt>
    <dgm:pt modelId="{CD784D2B-961D-4C7A-B879-53676B809BF1}" type="pres">
      <dgm:prSet presAssocID="{82658E9A-4CFB-4FC0-8104-744FE818F1E2}" presName="Accent" presStyleLbl="bgShp" presStyleIdx="2" presStyleCnt="6"/>
      <dgm:spPr/>
    </dgm:pt>
    <dgm:pt modelId="{1088CF2B-0168-4BC2-A79F-45DE6F9F21D5}" type="pres">
      <dgm:prSet presAssocID="{82658E9A-4CFB-4FC0-8104-744FE818F1E2}" presName="Child3" presStyleLbl="node1" presStyleIdx="2" presStyleCnt="6">
        <dgm:presLayoutVars>
          <dgm:chMax val="0"/>
          <dgm:chPref val="0"/>
          <dgm:bulletEnabled val="1"/>
        </dgm:presLayoutVars>
      </dgm:prSet>
      <dgm:spPr/>
    </dgm:pt>
    <dgm:pt modelId="{15A86F95-B072-4328-BCF1-912089750574}" type="pres">
      <dgm:prSet presAssocID="{56ECB29E-9530-4A88-B1BB-3502CE6CB691}" presName="Accent4" presStyleCnt="0"/>
      <dgm:spPr/>
    </dgm:pt>
    <dgm:pt modelId="{7A1C52BA-B905-472F-B3D9-E29D9626E710}" type="pres">
      <dgm:prSet presAssocID="{56ECB29E-9530-4A88-B1BB-3502CE6CB691}" presName="Accent" presStyleLbl="bgShp" presStyleIdx="3" presStyleCnt="6"/>
      <dgm:spPr/>
    </dgm:pt>
    <dgm:pt modelId="{6BFC3F1B-4CDC-442A-97CC-88FCEE980CBF}" type="pres">
      <dgm:prSet presAssocID="{56ECB29E-9530-4A88-B1BB-3502CE6CB691}" presName="Child4" presStyleLbl="node1" presStyleIdx="3" presStyleCnt="6">
        <dgm:presLayoutVars>
          <dgm:chMax val="0"/>
          <dgm:chPref val="0"/>
          <dgm:bulletEnabled val="1"/>
        </dgm:presLayoutVars>
      </dgm:prSet>
      <dgm:spPr/>
    </dgm:pt>
    <dgm:pt modelId="{6944F3EF-70DD-4C83-A205-FE9B26C64FE0}" type="pres">
      <dgm:prSet presAssocID="{70BB6CB0-9C24-45E5-8382-09CDD9E5CD44}" presName="Accent5" presStyleCnt="0"/>
      <dgm:spPr/>
    </dgm:pt>
    <dgm:pt modelId="{B94A871B-43CB-4779-AA3A-EE5919F32EEB}" type="pres">
      <dgm:prSet presAssocID="{70BB6CB0-9C24-45E5-8382-09CDD9E5CD44}" presName="Accent" presStyleLbl="bgShp" presStyleIdx="4" presStyleCnt="6"/>
      <dgm:spPr/>
    </dgm:pt>
    <dgm:pt modelId="{A4194081-B912-4E25-99A5-A32E748EC311}" type="pres">
      <dgm:prSet presAssocID="{70BB6CB0-9C24-45E5-8382-09CDD9E5CD44}" presName="Child5" presStyleLbl="node1" presStyleIdx="4" presStyleCnt="6">
        <dgm:presLayoutVars>
          <dgm:chMax val="0"/>
          <dgm:chPref val="0"/>
          <dgm:bulletEnabled val="1"/>
        </dgm:presLayoutVars>
      </dgm:prSet>
      <dgm:spPr/>
    </dgm:pt>
    <dgm:pt modelId="{1AD4A9FC-416E-463E-B960-B81288B9CE5D}" type="pres">
      <dgm:prSet presAssocID="{24680D3C-6080-4B2E-B392-58502C1A3368}" presName="Accent6" presStyleCnt="0"/>
      <dgm:spPr/>
    </dgm:pt>
    <dgm:pt modelId="{D0EE4BA7-F6C1-4532-AECE-7D06332C2A6E}" type="pres">
      <dgm:prSet presAssocID="{24680D3C-6080-4B2E-B392-58502C1A3368}" presName="Accent" presStyleLbl="bgShp" presStyleIdx="5" presStyleCnt="6"/>
      <dgm:spPr/>
    </dgm:pt>
    <dgm:pt modelId="{AE1D9B9F-3ADC-4580-AD8A-7CF519C25E09}" type="pres">
      <dgm:prSet presAssocID="{24680D3C-6080-4B2E-B392-58502C1A3368}" presName="Child6" presStyleLbl="node1" presStyleIdx="5" presStyleCnt="6">
        <dgm:presLayoutVars>
          <dgm:chMax val="0"/>
          <dgm:chPref val="0"/>
          <dgm:bulletEnabled val="1"/>
        </dgm:presLayoutVars>
      </dgm:prSet>
      <dgm:spPr/>
    </dgm:pt>
  </dgm:ptLst>
  <dgm:cxnLst>
    <dgm:cxn modelId="{DF407906-9EF6-4AA7-8488-C0AC336B648F}" srcId="{CDF95489-D24C-4A39-8F07-F02F72326DF2}" destId="{0D0276DB-5FF1-464D-97D5-DCFDF5837187}" srcOrd="0" destOrd="0" parTransId="{8D7E6B75-687D-4889-BCAC-A4C3FF995A63}" sibTransId="{6A5E3526-1594-459A-AE60-4515BEE4EECA}"/>
    <dgm:cxn modelId="{D3052D3F-82BB-46B0-BE62-F6E09E16B433}" srcId="{0D0276DB-5FF1-464D-97D5-DCFDF5837187}" destId="{70BB6CB0-9C24-45E5-8382-09CDD9E5CD44}" srcOrd="4" destOrd="0" parTransId="{81ECF09F-07BB-4773-8DA3-7942619A474D}" sibTransId="{33F9FE89-3246-4629-A661-C382719DC37F}"/>
    <dgm:cxn modelId="{29851A61-D325-46A7-9E00-98DCF32E6BBC}" srcId="{0D0276DB-5FF1-464D-97D5-DCFDF5837187}" destId="{24680D3C-6080-4B2E-B392-58502C1A3368}" srcOrd="5" destOrd="0" parTransId="{BDE8F0A3-5EF9-45A3-99C8-668C28DB48E0}" sibTransId="{4D226888-381D-4FE0-941E-0F03A6EA25AA}"/>
    <dgm:cxn modelId="{981BC361-86FA-4ECC-BA67-6FFDE5E31654}" srcId="{0D0276DB-5FF1-464D-97D5-DCFDF5837187}" destId="{56ECB29E-9530-4A88-B1BB-3502CE6CB691}" srcOrd="3" destOrd="0" parTransId="{23B07D20-72E3-435B-9A50-86DDB1ABC6DF}" sibTransId="{53FE5904-66C1-4CCE-8ACC-DC855A82A6B3}"/>
    <dgm:cxn modelId="{1471DC41-E854-44FF-A253-8362FCE6AB5F}" srcId="{0D0276DB-5FF1-464D-97D5-DCFDF5837187}" destId="{FBC12E44-0C08-4BAE-9702-A720201677B2}" srcOrd="1" destOrd="0" parTransId="{418F09EA-CB0F-44DC-9F4C-1E4B46D5FCAE}" sibTransId="{7528A313-990F-40A8-AA39-FFB1624B0072}"/>
    <dgm:cxn modelId="{8EDD7746-CD49-4756-AD3E-502882325FA7}" srcId="{0D0276DB-5FF1-464D-97D5-DCFDF5837187}" destId="{B826872F-CB33-4F15-BF66-62E4C21C6678}" srcOrd="0" destOrd="0" parTransId="{5F4C00D3-B940-434D-B413-A58ED5078231}" sibTransId="{BC1FF97A-11E5-4E62-BEEA-3E0BB0505E86}"/>
    <dgm:cxn modelId="{B97F496E-A15B-4530-B51B-8D7D5CB6AAF3}" type="presOf" srcId="{82658E9A-4CFB-4FC0-8104-744FE818F1E2}" destId="{1088CF2B-0168-4BC2-A79F-45DE6F9F21D5}" srcOrd="0" destOrd="0" presId="urn:microsoft.com/office/officeart/2011/layout/HexagonRadial"/>
    <dgm:cxn modelId="{08FFC251-1DC5-4487-A54F-7680236016E0}" type="presOf" srcId="{24680D3C-6080-4B2E-B392-58502C1A3368}" destId="{AE1D9B9F-3ADC-4580-AD8A-7CF519C25E09}" srcOrd="0" destOrd="0" presId="urn:microsoft.com/office/officeart/2011/layout/HexagonRadial"/>
    <dgm:cxn modelId="{6AF8A258-7BBA-4691-A3E8-76F96ABBBE2B}" srcId="{0D0276DB-5FF1-464D-97D5-DCFDF5837187}" destId="{82658E9A-4CFB-4FC0-8104-744FE818F1E2}" srcOrd="2" destOrd="0" parTransId="{957BBF1C-A31A-46BC-A83F-E4EFE3B44B4D}" sibTransId="{B0C7D067-FCD0-4625-A614-DBB906ACF6E3}"/>
    <dgm:cxn modelId="{8DBF8683-7830-4343-87D8-D7E4DAE7F8CD}" type="presOf" srcId="{FBC12E44-0C08-4BAE-9702-A720201677B2}" destId="{42E5F756-3299-45C2-9393-D21B0926DA27}" srcOrd="0" destOrd="0" presId="urn:microsoft.com/office/officeart/2011/layout/HexagonRadial"/>
    <dgm:cxn modelId="{FB4E7098-0635-4D94-9CEE-BFAD59557D52}" type="presOf" srcId="{0D0276DB-5FF1-464D-97D5-DCFDF5837187}" destId="{C5FC4B50-E07E-4513-9715-A9C7C64E52C8}" srcOrd="0" destOrd="0" presId="urn:microsoft.com/office/officeart/2011/layout/HexagonRadial"/>
    <dgm:cxn modelId="{26F2A1B5-4A34-4757-B073-A438EA9AB5E9}" type="presOf" srcId="{70BB6CB0-9C24-45E5-8382-09CDD9E5CD44}" destId="{A4194081-B912-4E25-99A5-A32E748EC311}" srcOrd="0" destOrd="0" presId="urn:microsoft.com/office/officeart/2011/layout/HexagonRadial"/>
    <dgm:cxn modelId="{95FED4BD-6444-4AB7-A7BF-BAEBAA9A6CB2}" type="presOf" srcId="{CDF95489-D24C-4A39-8F07-F02F72326DF2}" destId="{833B5D2B-48BF-42AD-ADC6-E5C61967F418}" srcOrd="0" destOrd="0" presId="urn:microsoft.com/office/officeart/2011/layout/HexagonRadial"/>
    <dgm:cxn modelId="{DCD461C9-DECD-4867-BA14-95E53D59E8CA}" type="presOf" srcId="{B826872F-CB33-4F15-BF66-62E4C21C6678}" destId="{C94FB8BF-D803-4F36-A5EB-571DB573A2AD}" srcOrd="0" destOrd="0" presId="urn:microsoft.com/office/officeart/2011/layout/HexagonRadial"/>
    <dgm:cxn modelId="{71DA4BD8-AE43-443B-9B62-7C5022ED6E80}" type="presOf" srcId="{56ECB29E-9530-4A88-B1BB-3502CE6CB691}" destId="{6BFC3F1B-4CDC-442A-97CC-88FCEE980CBF}" srcOrd="0" destOrd="0" presId="urn:microsoft.com/office/officeart/2011/layout/HexagonRadial"/>
    <dgm:cxn modelId="{624E003C-5428-4D54-9D07-84C742EACFD2}" type="presParOf" srcId="{833B5D2B-48BF-42AD-ADC6-E5C61967F418}" destId="{C5FC4B50-E07E-4513-9715-A9C7C64E52C8}" srcOrd="0" destOrd="0" presId="urn:microsoft.com/office/officeart/2011/layout/HexagonRadial"/>
    <dgm:cxn modelId="{71688DE4-77F9-46F9-AFB5-1370BB345E97}" type="presParOf" srcId="{833B5D2B-48BF-42AD-ADC6-E5C61967F418}" destId="{88E9F044-82FE-4255-9461-F1B8A714875C}" srcOrd="1" destOrd="0" presId="urn:microsoft.com/office/officeart/2011/layout/HexagonRadial"/>
    <dgm:cxn modelId="{AED9F3B1-26A2-43E3-A774-5E06E5D4D127}" type="presParOf" srcId="{88E9F044-82FE-4255-9461-F1B8A714875C}" destId="{605FCC59-EE2A-4828-95D7-F1FB9BA39E39}" srcOrd="0" destOrd="0" presId="urn:microsoft.com/office/officeart/2011/layout/HexagonRadial"/>
    <dgm:cxn modelId="{3CC6687C-8125-43FB-BD00-D0BEE88B5D71}" type="presParOf" srcId="{833B5D2B-48BF-42AD-ADC6-E5C61967F418}" destId="{C94FB8BF-D803-4F36-A5EB-571DB573A2AD}" srcOrd="2" destOrd="0" presId="urn:microsoft.com/office/officeart/2011/layout/HexagonRadial"/>
    <dgm:cxn modelId="{E1D77B69-8D65-4698-B198-26FB5767058A}" type="presParOf" srcId="{833B5D2B-48BF-42AD-ADC6-E5C61967F418}" destId="{1F81B793-13E3-4CB5-84B1-1DB78B7B3019}" srcOrd="3" destOrd="0" presId="urn:microsoft.com/office/officeart/2011/layout/HexagonRadial"/>
    <dgm:cxn modelId="{DC57EC86-8DF0-4A57-971E-43855524055A}" type="presParOf" srcId="{1F81B793-13E3-4CB5-84B1-1DB78B7B3019}" destId="{9F7C80E4-703D-401E-ADBE-00F723AD1C70}" srcOrd="0" destOrd="0" presId="urn:microsoft.com/office/officeart/2011/layout/HexagonRadial"/>
    <dgm:cxn modelId="{9B23E032-D66C-49DB-AFE7-32926472886B}" type="presParOf" srcId="{833B5D2B-48BF-42AD-ADC6-E5C61967F418}" destId="{42E5F756-3299-45C2-9393-D21B0926DA27}" srcOrd="4" destOrd="0" presId="urn:microsoft.com/office/officeart/2011/layout/HexagonRadial"/>
    <dgm:cxn modelId="{D3FA1D64-229F-4C3C-879C-8136D084876B}" type="presParOf" srcId="{833B5D2B-48BF-42AD-ADC6-E5C61967F418}" destId="{DCEFD584-3653-4CD8-9A44-F78CCD3BB2C2}" srcOrd="5" destOrd="0" presId="urn:microsoft.com/office/officeart/2011/layout/HexagonRadial"/>
    <dgm:cxn modelId="{5BD01873-5129-4DB8-A035-4CC14A16F255}" type="presParOf" srcId="{DCEFD584-3653-4CD8-9A44-F78CCD3BB2C2}" destId="{CD784D2B-961D-4C7A-B879-53676B809BF1}" srcOrd="0" destOrd="0" presId="urn:microsoft.com/office/officeart/2011/layout/HexagonRadial"/>
    <dgm:cxn modelId="{E823BFC0-0EBA-44E5-9D00-2B9072A6CEF2}" type="presParOf" srcId="{833B5D2B-48BF-42AD-ADC6-E5C61967F418}" destId="{1088CF2B-0168-4BC2-A79F-45DE6F9F21D5}" srcOrd="6" destOrd="0" presId="urn:microsoft.com/office/officeart/2011/layout/HexagonRadial"/>
    <dgm:cxn modelId="{C4455C84-1DA1-4B0A-96FC-5D58922D2391}" type="presParOf" srcId="{833B5D2B-48BF-42AD-ADC6-E5C61967F418}" destId="{15A86F95-B072-4328-BCF1-912089750574}" srcOrd="7" destOrd="0" presId="urn:microsoft.com/office/officeart/2011/layout/HexagonRadial"/>
    <dgm:cxn modelId="{0740267B-E409-4880-AAB4-3354D2D197A1}" type="presParOf" srcId="{15A86F95-B072-4328-BCF1-912089750574}" destId="{7A1C52BA-B905-472F-B3D9-E29D9626E710}" srcOrd="0" destOrd="0" presId="urn:microsoft.com/office/officeart/2011/layout/HexagonRadial"/>
    <dgm:cxn modelId="{881E671B-53D9-4ABB-BAEF-5B2C502BB6B6}" type="presParOf" srcId="{833B5D2B-48BF-42AD-ADC6-E5C61967F418}" destId="{6BFC3F1B-4CDC-442A-97CC-88FCEE980CBF}" srcOrd="8" destOrd="0" presId="urn:microsoft.com/office/officeart/2011/layout/HexagonRadial"/>
    <dgm:cxn modelId="{03E26134-9DF3-45AC-85CA-3C681A672114}" type="presParOf" srcId="{833B5D2B-48BF-42AD-ADC6-E5C61967F418}" destId="{6944F3EF-70DD-4C83-A205-FE9B26C64FE0}" srcOrd="9" destOrd="0" presId="urn:microsoft.com/office/officeart/2011/layout/HexagonRadial"/>
    <dgm:cxn modelId="{08AB4151-652B-4B53-AEBC-E0CC81483A40}" type="presParOf" srcId="{6944F3EF-70DD-4C83-A205-FE9B26C64FE0}" destId="{B94A871B-43CB-4779-AA3A-EE5919F32EEB}" srcOrd="0" destOrd="0" presId="urn:microsoft.com/office/officeart/2011/layout/HexagonRadial"/>
    <dgm:cxn modelId="{813462B6-D9C5-4200-8D28-60F87146A124}" type="presParOf" srcId="{833B5D2B-48BF-42AD-ADC6-E5C61967F418}" destId="{A4194081-B912-4E25-99A5-A32E748EC311}" srcOrd="10" destOrd="0" presId="urn:microsoft.com/office/officeart/2011/layout/HexagonRadial"/>
    <dgm:cxn modelId="{E17A1EC6-5773-4BC6-8366-1CB383CE2A8C}" type="presParOf" srcId="{833B5D2B-48BF-42AD-ADC6-E5C61967F418}" destId="{1AD4A9FC-416E-463E-B960-B81288B9CE5D}" srcOrd="11" destOrd="0" presId="urn:microsoft.com/office/officeart/2011/layout/HexagonRadial"/>
    <dgm:cxn modelId="{7DC9E7FB-FB21-49C0-8B40-A766A8318C9C}" type="presParOf" srcId="{1AD4A9FC-416E-463E-B960-B81288B9CE5D}" destId="{D0EE4BA7-F6C1-4532-AECE-7D06332C2A6E}" srcOrd="0" destOrd="0" presId="urn:microsoft.com/office/officeart/2011/layout/HexagonRadial"/>
    <dgm:cxn modelId="{07E6AC95-621F-4FFE-A655-9228AA7453D7}" type="presParOf" srcId="{833B5D2B-48BF-42AD-ADC6-E5C61967F418}" destId="{AE1D9B9F-3ADC-4580-AD8A-7CF519C25E09}"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C4B50-E07E-4513-9715-A9C7C64E52C8}">
      <dsp:nvSpPr>
        <dsp:cNvPr id="0" name=""/>
        <dsp:cNvSpPr/>
      </dsp:nvSpPr>
      <dsp:spPr>
        <a:xfrm>
          <a:off x="2275313" y="2195180"/>
          <a:ext cx="2812044" cy="2432532"/>
        </a:xfrm>
        <a:prstGeom prst="hexagon">
          <a:avLst>
            <a:gd name="adj" fmla="val 2857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SparCar</a:t>
          </a:r>
          <a:endParaRPr lang="en-IN" sz="2000" kern="1200" dirty="0"/>
        </a:p>
      </dsp:txBody>
      <dsp:txXfrm>
        <a:off x="2741308" y="2598285"/>
        <a:ext cx="1880054" cy="1626322"/>
      </dsp:txXfrm>
    </dsp:sp>
    <dsp:sp modelId="{9F7C80E4-703D-401E-ADBE-00F723AD1C70}">
      <dsp:nvSpPr>
        <dsp:cNvPr id="0" name=""/>
        <dsp:cNvSpPr/>
      </dsp:nvSpPr>
      <dsp:spPr>
        <a:xfrm>
          <a:off x="4036193" y="1031378"/>
          <a:ext cx="1060976" cy="914171"/>
        </a:xfrm>
        <a:prstGeom prst="hexagon">
          <a:avLst>
            <a:gd name="adj" fmla="val 28900"/>
            <a:gd name="vf" fmla="val 11547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94FB8BF-D803-4F36-A5EB-571DB573A2AD}">
      <dsp:nvSpPr>
        <dsp:cNvPr id="0" name=""/>
        <dsp:cNvSpPr/>
      </dsp:nvSpPr>
      <dsp:spPr>
        <a:xfrm>
          <a:off x="2534342" y="17209"/>
          <a:ext cx="2304450" cy="1924780"/>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Metro Stations</a:t>
          </a:r>
          <a:endParaRPr lang="en-IN" sz="2000" kern="1200" dirty="0"/>
        </a:p>
      </dsp:txBody>
      <dsp:txXfrm>
        <a:off x="2909683" y="330710"/>
        <a:ext cx="1553768" cy="1297778"/>
      </dsp:txXfrm>
    </dsp:sp>
    <dsp:sp modelId="{CD784D2B-961D-4C7A-B879-53676B809BF1}">
      <dsp:nvSpPr>
        <dsp:cNvPr id="0" name=""/>
        <dsp:cNvSpPr/>
      </dsp:nvSpPr>
      <dsp:spPr>
        <a:xfrm>
          <a:off x="5274435" y="2740391"/>
          <a:ext cx="1060976" cy="914171"/>
        </a:xfrm>
        <a:prstGeom prst="hexagon">
          <a:avLst>
            <a:gd name="adj" fmla="val 28900"/>
            <a:gd name="vf" fmla="val 11547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42E5F756-3299-45C2-9393-D21B0926DA27}">
      <dsp:nvSpPr>
        <dsp:cNvPr id="0" name=""/>
        <dsp:cNvSpPr/>
      </dsp:nvSpPr>
      <dsp:spPr>
        <a:xfrm>
          <a:off x="4647791" y="1209000"/>
          <a:ext cx="2304450" cy="1993620"/>
        </a:xfrm>
        <a:prstGeom prst="hexagon">
          <a:avLst>
            <a:gd name="adj" fmla="val 28570"/>
            <a:gd name="vf" fmla="val 11547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Bus Stations &amp; Railway Stations</a:t>
          </a:r>
          <a:endParaRPr lang="en-IN" sz="2000" kern="1200" dirty="0"/>
        </a:p>
      </dsp:txBody>
      <dsp:txXfrm>
        <a:off x="5029688" y="1539385"/>
        <a:ext cx="1540656" cy="1332850"/>
      </dsp:txXfrm>
    </dsp:sp>
    <dsp:sp modelId="{7A1C52BA-B905-472F-B3D9-E29D9626E710}">
      <dsp:nvSpPr>
        <dsp:cNvPr id="0" name=""/>
        <dsp:cNvSpPr/>
      </dsp:nvSpPr>
      <dsp:spPr>
        <a:xfrm>
          <a:off x="4414272" y="4669547"/>
          <a:ext cx="1060976" cy="914171"/>
        </a:xfrm>
        <a:prstGeom prst="hexagon">
          <a:avLst>
            <a:gd name="adj" fmla="val 28900"/>
            <a:gd name="vf" fmla="val 11547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088CF2B-0168-4BC2-A79F-45DE6F9F21D5}">
      <dsp:nvSpPr>
        <dsp:cNvPr id="0" name=""/>
        <dsp:cNvSpPr/>
      </dsp:nvSpPr>
      <dsp:spPr>
        <a:xfrm>
          <a:off x="4647791" y="3619587"/>
          <a:ext cx="2304450" cy="1993620"/>
        </a:xfrm>
        <a:prstGeom prst="hexagon">
          <a:avLst>
            <a:gd name="adj" fmla="val 28570"/>
            <a:gd name="vf" fmla="val 11547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Valet Parking</a:t>
          </a:r>
          <a:endParaRPr lang="en-IN" sz="2000" kern="1200" dirty="0"/>
        </a:p>
      </dsp:txBody>
      <dsp:txXfrm>
        <a:off x="5029688" y="3949972"/>
        <a:ext cx="1540656" cy="1332850"/>
      </dsp:txXfrm>
    </dsp:sp>
    <dsp:sp modelId="{B94A871B-43CB-4779-AA3A-EE5919F32EEB}">
      <dsp:nvSpPr>
        <dsp:cNvPr id="0" name=""/>
        <dsp:cNvSpPr/>
      </dsp:nvSpPr>
      <dsp:spPr>
        <a:xfrm>
          <a:off x="2280545" y="4869800"/>
          <a:ext cx="1060976" cy="914171"/>
        </a:xfrm>
        <a:prstGeom prst="hexagon">
          <a:avLst>
            <a:gd name="adj" fmla="val 28900"/>
            <a:gd name="vf" fmla="val 11547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6BFC3F1B-4CDC-442A-97CC-88FCEE980CBF}">
      <dsp:nvSpPr>
        <dsp:cNvPr id="0" name=""/>
        <dsp:cNvSpPr/>
      </dsp:nvSpPr>
      <dsp:spPr>
        <a:xfrm>
          <a:off x="2534342" y="4847169"/>
          <a:ext cx="2304450" cy="1993620"/>
        </a:xfrm>
        <a:prstGeom prst="hexagon">
          <a:avLst>
            <a:gd name="adj" fmla="val 28570"/>
            <a:gd name="vf" fmla="val 11547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Vegetable Markets &amp; Dmart,</a:t>
          </a:r>
        </a:p>
        <a:p>
          <a:pPr marL="0" lvl="0" indent="0" algn="ctr" defTabSz="889000">
            <a:lnSpc>
              <a:spcPct val="90000"/>
            </a:lnSpc>
            <a:spcBef>
              <a:spcPct val="0"/>
            </a:spcBef>
            <a:spcAft>
              <a:spcPct val="35000"/>
            </a:spcAft>
            <a:buNone/>
          </a:pPr>
          <a:r>
            <a:rPr lang="en-US" sz="2000" kern="1200" dirty="0"/>
            <a:t>Spencers</a:t>
          </a:r>
          <a:endParaRPr lang="en-IN" sz="2000" kern="1200" dirty="0"/>
        </a:p>
      </dsp:txBody>
      <dsp:txXfrm>
        <a:off x="2916239" y="5177554"/>
        <a:ext cx="1540656" cy="1332850"/>
      </dsp:txXfrm>
    </dsp:sp>
    <dsp:sp modelId="{D0EE4BA7-F6C1-4532-AECE-7D06332C2A6E}">
      <dsp:nvSpPr>
        <dsp:cNvPr id="0" name=""/>
        <dsp:cNvSpPr/>
      </dsp:nvSpPr>
      <dsp:spPr>
        <a:xfrm>
          <a:off x="1022026" y="3161473"/>
          <a:ext cx="1060976" cy="914171"/>
        </a:xfrm>
        <a:prstGeom prst="hexagon">
          <a:avLst>
            <a:gd name="adj" fmla="val 28900"/>
            <a:gd name="vf" fmla="val 11547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A4194081-B912-4E25-99A5-A32E748EC311}">
      <dsp:nvSpPr>
        <dsp:cNvPr id="0" name=""/>
        <dsp:cNvSpPr/>
      </dsp:nvSpPr>
      <dsp:spPr>
        <a:xfrm>
          <a:off x="411082" y="3620959"/>
          <a:ext cx="2304450" cy="1993620"/>
        </a:xfrm>
        <a:prstGeom prst="hexagon">
          <a:avLst>
            <a:gd name="adj" fmla="val 28570"/>
            <a:gd name="vf" fmla="val 11547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Movie Theatres &amp; Malls</a:t>
          </a:r>
          <a:endParaRPr lang="en-IN" sz="2000" kern="1200" dirty="0"/>
        </a:p>
      </dsp:txBody>
      <dsp:txXfrm>
        <a:off x="792979" y="3951344"/>
        <a:ext cx="1540656" cy="1332850"/>
      </dsp:txXfrm>
    </dsp:sp>
    <dsp:sp modelId="{AE1D9B9F-3ADC-4580-AD8A-7CF519C25E09}">
      <dsp:nvSpPr>
        <dsp:cNvPr id="0" name=""/>
        <dsp:cNvSpPr/>
      </dsp:nvSpPr>
      <dsp:spPr>
        <a:xfrm>
          <a:off x="411082" y="1206257"/>
          <a:ext cx="2304450" cy="1993620"/>
        </a:xfrm>
        <a:prstGeom prst="hexagon">
          <a:avLst>
            <a:gd name="adj" fmla="val 28570"/>
            <a:gd name="vf" fmla="val 11547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Functions Halls and Convention Halls</a:t>
          </a:r>
          <a:endParaRPr lang="en-IN" sz="2000" kern="1200" dirty="0"/>
        </a:p>
      </dsp:txBody>
      <dsp:txXfrm>
        <a:off x="792979" y="1536642"/>
        <a:ext cx="1540656" cy="133285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D3A91-876B-407A-8DE2-A096D5DE740B}" type="datetimeFigureOut">
              <a:rPr lang="en-IN" smtClean="0"/>
              <a:t>27-06-2019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D5C8D-63D2-43A5-9DBD-C6746BF9D1E8}" type="slidenum">
              <a:rPr lang="en-IN" smtClean="0"/>
              <a:t>‹#›</a:t>
            </a:fld>
            <a:endParaRPr lang="en-IN"/>
          </a:p>
        </p:txBody>
      </p:sp>
    </p:spTree>
    <p:extLst>
      <p:ext uri="{BB962C8B-B14F-4D97-AF65-F5344CB8AC3E}">
        <p14:creationId xmlns:p14="http://schemas.microsoft.com/office/powerpoint/2010/main" val="3802448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2D5C8D-63D2-43A5-9DBD-C6746BF9D1E8}" type="slidenum">
              <a:rPr lang="en-IN" smtClean="0"/>
              <a:t>1</a:t>
            </a:fld>
            <a:endParaRPr lang="en-IN"/>
          </a:p>
        </p:txBody>
      </p:sp>
    </p:spTree>
    <p:extLst>
      <p:ext uri="{BB962C8B-B14F-4D97-AF65-F5344CB8AC3E}">
        <p14:creationId xmlns:p14="http://schemas.microsoft.com/office/powerpoint/2010/main" val="2134946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6/27/2019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6/27/2019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6/27/2019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6/27/2019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796233" y="266445"/>
            <a:ext cx="10406754" cy="1105156"/>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92894" y="683520"/>
            <a:ext cx="10278331" cy="334042"/>
          </a:xfrm>
        </p:spPr>
        <p:txBody>
          <a:bodyPr lIns="91440" tIns="91440" rIns="91440" bIns="91440"/>
          <a:lstStyle>
            <a:lvl1pPr>
              <a:defRPr>
                <a:solidFill>
                  <a:srgbClr val="FFFEFF"/>
                </a:solidFill>
              </a:defRPr>
            </a:lvl1pPr>
          </a:lstStyle>
          <a:p>
            <a:r>
              <a:rPr lang="en-US" dirty="0"/>
              <a:t>Click to edit Master title style</a:t>
            </a:r>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6/27/2019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6/27/2019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6/27/2019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6/27/2019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www.probleminindia.com/2015/03/parking-problems-in-india-and-solutions.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hyperlink" Target="https://community.data.gov.in/registered-motor-vehicles-in-india-as-on-31-03-2015/" TargetMode="External"/><Relationship Id="rId4" Type="http://schemas.openxmlformats.org/officeDocument/2006/relationships/hyperlink" Target="https://www.figma.com/file/PGYnh1As7w8ldxAKC5fZ978I/SparCar-business-model?node-id=0%3A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91F4E4-238E-4BFF-B254-555685498B5C}"/>
              </a:ext>
            </a:extLst>
          </p:cNvPr>
          <p:cNvSpPr>
            <a:spLocks noGrp="1"/>
          </p:cNvSpPr>
          <p:nvPr>
            <p:ph type="subTitle" idx="1"/>
          </p:nvPr>
        </p:nvSpPr>
        <p:spPr>
          <a:xfrm>
            <a:off x="1883525" y="4669745"/>
            <a:ext cx="8673427" cy="1322587"/>
          </a:xfrm>
        </p:spPr>
        <p:txBody>
          <a:bodyPr>
            <a:normAutofit/>
          </a:bodyPr>
          <a:lstStyle/>
          <a:p>
            <a:r>
              <a:rPr lang="en-US" sz="2600" dirty="0">
                <a:solidFill>
                  <a:schemeClr val="accent5"/>
                </a:solidFill>
              </a:rPr>
              <a:t>Parking Space Identifier and Creator</a:t>
            </a:r>
            <a:endParaRPr lang="en-IN" sz="2600" dirty="0">
              <a:solidFill>
                <a:schemeClr val="accent5"/>
              </a:solidFill>
            </a:endParaRPr>
          </a:p>
        </p:txBody>
      </p:sp>
      <p:pic>
        <p:nvPicPr>
          <p:cNvPr id="4" name="Picture 3">
            <a:extLst>
              <a:ext uri="{FF2B5EF4-FFF2-40B4-BE49-F238E27FC236}">
                <a16:creationId xmlns:a16="http://schemas.microsoft.com/office/drawing/2014/main" id="{78900614-BB8C-481D-8DD3-F35BBEB6CE78}"/>
              </a:ext>
            </a:extLst>
          </p:cNvPr>
          <p:cNvPicPr>
            <a:picLocks noChangeAspect="1"/>
          </p:cNvPicPr>
          <p:nvPr/>
        </p:nvPicPr>
        <p:blipFill rotWithShape="1">
          <a:blip r:embed="rId3"/>
          <a:srcRect t="10550" b="24282"/>
          <a:stretch/>
        </p:blipFill>
        <p:spPr>
          <a:xfrm>
            <a:off x="1857876" y="2201205"/>
            <a:ext cx="8476148" cy="2164465"/>
          </a:xfrm>
          <a:prstGeom prst="rect">
            <a:avLst/>
          </a:prstGeom>
        </p:spPr>
      </p:pic>
    </p:spTree>
    <p:extLst>
      <p:ext uri="{BB962C8B-B14F-4D97-AF65-F5344CB8AC3E}">
        <p14:creationId xmlns:p14="http://schemas.microsoft.com/office/powerpoint/2010/main" val="218564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3B6D-F6B8-4442-8B1E-599DA4237660}"/>
              </a:ext>
            </a:extLst>
          </p:cNvPr>
          <p:cNvSpPr>
            <a:spLocks noGrp="1"/>
          </p:cNvSpPr>
          <p:nvPr>
            <p:ph type="title"/>
          </p:nvPr>
        </p:nvSpPr>
        <p:spPr/>
        <p:txBody>
          <a:bodyPr/>
          <a:lstStyle/>
          <a:p>
            <a:r>
              <a:rPr lang="en-US" dirty="0">
                <a:solidFill>
                  <a:schemeClr val="tx1"/>
                </a:solidFill>
              </a:rPr>
              <a:t>BUSINESS PLAN</a:t>
            </a:r>
            <a:endParaRPr lang="en-IN" dirty="0">
              <a:solidFill>
                <a:schemeClr val="tx1"/>
              </a:solidFill>
            </a:endParaRPr>
          </a:p>
        </p:txBody>
      </p:sp>
      <p:sp>
        <p:nvSpPr>
          <p:cNvPr id="3" name="Content Placeholder 2">
            <a:extLst>
              <a:ext uri="{FF2B5EF4-FFF2-40B4-BE49-F238E27FC236}">
                <a16:creationId xmlns:a16="http://schemas.microsoft.com/office/drawing/2014/main" id="{35967DD8-9821-4D94-A74B-E8EFA2340BA9}"/>
              </a:ext>
            </a:extLst>
          </p:cNvPr>
          <p:cNvSpPr>
            <a:spLocks noGrp="1"/>
          </p:cNvSpPr>
          <p:nvPr>
            <p:ph idx="1"/>
          </p:nvPr>
        </p:nvSpPr>
        <p:spPr>
          <a:xfrm>
            <a:off x="5118447" y="634482"/>
            <a:ext cx="6281873" cy="5887616"/>
          </a:xfrm>
        </p:spPr>
        <p:txBody>
          <a:bodyPr>
            <a:noAutofit/>
          </a:bodyPr>
          <a:lstStyle/>
          <a:p>
            <a:pPr marL="0" indent="0">
              <a:buNone/>
            </a:pPr>
            <a:r>
              <a:rPr lang="en-US" sz="1600" dirty="0">
                <a:solidFill>
                  <a:schemeClr val="accent2"/>
                </a:solidFill>
              </a:rPr>
              <a:t>Making Money:</a:t>
            </a:r>
          </a:p>
          <a:p>
            <a:r>
              <a:rPr lang="en-US" sz="1600" dirty="0"/>
              <a:t>20% from each Parking Slot customer books and remaining money to slot owner.</a:t>
            </a:r>
          </a:p>
          <a:p>
            <a:r>
              <a:rPr lang="en-US" sz="1600" dirty="0"/>
              <a:t>For ex: 300 booking a day &amp; Rs.100 each slot . By month ending 300*100*30 = 900,000 of which 20 %  is Rs 1,80,000 is the money we make.</a:t>
            </a:r>
          </a:p>
          <a:p>
            <a:pPr marL="0" indent="0">
              <a:buNone/>
            </a:pPr>
            <a:r>
              <a:rPr lang="en-US" sz="1600" dirty="0">
                <a:solidFill>
                  <a:schemeClr val="accent2"/>
                </a:solidFill>
              </a:rPr>
              <a:t>Break-Even:</a:t>
            </a:r>
          </a:p>
          <a:p>
            <a:r>
              <a:rPr lang="en-US" sz="1600" dirty="0"/>
              <a:t>3 months would be break even if initial investment is 5Lakh.</a:t>
            </a:r>
          </a:p>
          <a:p>
            <a:pPr marL="0" indent="0">
              <a:buNone/>
            </a:pPr>
            <a:r>
              <a:rPr lang="en-US" sz="1600" dirty="0">
                <a:solidFill>
                  <a:schemeClr val="accent2"/>
                </a:solidFill>
              </a:rPr>
              <a:t>GTM Strategy:</a:t>
            </a:r>
          </a:p>
          <a:p>
            <a:r>
              <a:rPr lang="en-US" sz="1600" dirty="0"/>
              <a:t>As it is B2C approach, channel through which app is available is Play Store &amp; App Store</a:t>
            </a:r>
          </a:p>
          <a:p>
            <a:r>
              <a:rPr lang="en-US" sz="1600" dirty="0"/>
              <a:t>Customer Acquisition:</a:t>
            </a:r>
          </a:p>
          <a:p>
            <a:pPr lvl="1"/>
            <a:r>
              <a:rPr lang="en-US" dirty="0"/>
              <a:t>30% percent offer for parking to on-boarding customers</a:t>
            </a:r>
          </a:p>
          <a:p>
            <a:pPr lvl="1"/>
            <a:r>
              <a:rPr lang="en-US" dirty="0"/>
              <a:t>Referendum strategy with 10% offer</a:t>
            </a:r>
          </a:p>
          <a:p>
            <a:pPr lvl="1"/>
            <a:r>
              <a:rPr lang="en-US" dirty="0"/>
              <a:t>Advertising both online &amp;offline on marketing platforms</a:t>
            </a:r>
          </a:p>
          <a:p>
            <a:pPr lvl="1"/>
            <a:r>
              <a:rPr lang="en-US" dirty="0"/>
              <a:t>Brochures, Postures, News Papers </a:t>
            </a:r>
          </a:p>
          <a:p>
            <a:pPr marL="457200" lvl="1" indent="0">
              <a:buNone/>
            </a:pPr>
            <a:r>
              <a:rPr lang="en-US" dirty="0"/>
              <a:t>For above example, CAC would be 30% +10% =40% of income </a:t>
            </a:r>
            <a:r>
              <a:rPr lang="en-US" dirty="0" err="1"/>
              <a:t>i.e</a:t>
            </a:r>
            <a:r>
              <a:rPr lang="en-US" dirty="0"/>
              <a:t> Rs.72,000 but there is a acquisition of Life Time Customer .  </a:t>
            </a:r>
          </a:p>
          <a:p>
            <a:pPr marL="0" indent="0">
              <a:buNone/>
            </a:pPr>
            <a:r>
              <a:rPr lang="en-US" sz="1600" dirty="0"/>
              <a:t>	</a:t>
            </a:r>
          </a:p>
        </p:txBody>
      </p:sp>
    </p:spTree>
    <p:extLst>
      <p:ext uri="{BB962C8B-B14F-4D97-AF65-F5344CB8AC3E}">
        <p14:creationId xmlns:p14="http://schemas.microsoft.com/office/powerpoint/2010/main" val="489255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9-06-14 at 23.52.33">
            <a:hlinkClick r:id="" action="ppaction://media"/>
            <a:extLst>
              <a:ext uri="{FF2B5EF4-FFF2-40B4-BE49-F238E27FC236}">
                <a16:creationId xmlns:a16="http://schemas.microsoft.com/office/drawing/2014/main" id="{5C36A611-2234-4EE3-91A1-86E5A2C4B5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9810" y="195532"/>
            <a:ext cx="10090233" cy="6107614"/>
          </a:xfrm>
          <a:prstGeom prst="rect">
            <a:avLst/>
          </a:prstGeom>
        </p:spPr>
      </p:pic>
    </p:spTree>
    <p:extLst>
      <p:ext uri="{BB962C8B-B14F-4D97-AF65-F5344CB8AC3E}">
        <p14:creationId xmlns:p14="http://schemas.microsoft.com/office/powerpoint/2010/main" val="387413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8C47-D401-4D66-ABBB-78E3A5D2A30A}"/>
              </a:ext>
            </a:extLst>
          </p:cNvPr>
          <p:cNvSpPr>
            <a:spLocks noGrp="1"/>
          </p:cNvSpPr>
          <p:nvPr>
            <p:ph type="title"/>
          </p:nvPr>
        </p:nvSpPr>
        <p:spPr/>
        <p:txBody>
          <a:bodyPr/>
          <a:lstStyle/>
          <a:p>
            <a:r>
              <a:rPr lang="en-IN" b="1" dirty="0">
                <a:solidFill>
                  <a:schemeClr val="tx1">
                    <a:lumMod val="75000"/>
                    <a:lumOff val="25000"/>
                  </a:schemeClr>
                </a:solidFill>
              </a:rPr>
              <a:t>TEAM</a:t>
            </a:r>
            <a:endParaRPr lang="en-IN" dirty="0"/>
          </a:p>
        </p:txBody>
      </p:sp>
      <p:sp>
        <p:nvSpPr>
          <p:cNvPr id="3" name="Content Placeholder 2">
            <a:extLst>
              <a:ext uri="{FF2B5EF4-FFF2-40B4-BE49-F238E27FC236}">
                <a16:creationId xmlns:a16="http://schemas.microsoft.com/office/drawing/2014/main" id="{6493206E-3BEA-422F-8356-48A460301912}"/>
              </a:ext>
            </a:extLst>
          </p:cNvPr>
          <p:cNvSpPr>
            <a:spLocks noGrp="1"/>
          </p:cNvSpPr>
          <p:nvPr>
            <p:ph idx="1"/>
          </p:nvPr>
        </p:nvSpPr>
        <p:spPr/>
        <p:txBody>
          <a:bodyPr/>
          <a:lstStyle/>
          <a:p>
            <a:r>
              <a:rPr lang="en-IN" b="1" dirty="0"/>
              <a:t>Darahasini Biruduraju, Team Leader [</a:t>
            </a:r>
            <a:r>
              <a:rPr lang="en-IN" dirty="0"/>
              <a:t>Programmer &amp; API Handler]</a:t>
            </a:r>
          </a:p>
          <a:p>
            <a:r>
              <a:rPr lang="en-IN" b="1" dirty="0"/>
              <a:t>Samir Krishna Cholleti</a:t>
            </a:r>
            <a:r>
              <a:rPr lang="en-IN" dirty="0"/>
              <a:t>, Team member [Programmer &amp; API Handler]</a:t>
            </a:r>
          </a:p>
          <a:p>
            <a:r>
              <a:rPr lang="en-IN" b="1" dirty="0"/>
              <a:t>Srikar Rao Ayilneni </a:t>
            </a:r>
            <a:r>
              <a:rPr lang="en-IN" dirty="0"/>
              <a:t>, Team member [Programmer &amp; Database Manager]</a:t>
            </a:r>
          </a:p>
          <a:p>
            <a:r>
              <a:rPr lang="en-IN" b="1" dirty="0"/>
              <a:t>Naveen Doppa </a:t>
            </a:r>
            <a:r>
              <a:rPr lang="en-IN" dirty="0"/>
              <a:t>,Team Member [Programmer &amp; Database Manager]</a:t>
            </a:r>
          </a:p>
          <a:p>
            <a:endParaRPr lang="en-IN" dirty="0"/>
          </a:p>
        </p:txBody>
      </p:sp>
    </p:spTree>
    <p:extLst>
      <p:ext uri="{BB962C8B-B14F-4D97-AF65-F5344CB8AC3E}">
        <p14:creationId xmlns:p14="http://schemas.microsoft.com/office/powerpoint/2010/main" val="1179010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FAA-10C7-4AE7-B7F6-CD4C2D579E87}"/>
              </a:ext>
            </a:extLst>
          </p:cNvPr>
          <p:cNvSpPr>
            <a:spLocks noGrp="1"/>
          </p:cNvSpPr>
          <p:nvPr>
            <p:ph type="title"/>
          </p:nvPr>
        </p:nvSpPr>
        <p:spPr/>
        <p:txBody>
          <a:bodyPr/>
          <a:lstStyle/>
          <a:p>
            <a:r>
              <a:rPr lang="en-IN" b="1" dirty="0">
                <a:solidFill>
                  <a:schemeClr val="tx1">
                    <a:lumMod val="75000"/>
                    <a:lumOff val="25000"/>
                  </a:schemeClr>
                </a:solidFill>
              </a:rPr>
              <a:t>Q&amp;A</a:t>
            </a:r>
            <a:br>
              <a:rPr lang="en-IN" dirty="0"/>
            </a:br>
            <a:br>
              <a:rPr lang="en-IN" b="1" dirty="0">
                <a:solidFill>
                  <a:schemeClr val="tx1">
                    <a:lumMod val="75000"/>
                    <a:lumOff val="25000"/>
                  </a:schemeClr>
                </a:solidFill>
              </a:rPr>
            </a:br>
            <a:endParaRPr lang="en-IN" dirty="0"/>
          </a:p>
        </p:txBody>
      </p:sp>
    </p:spTree>
    <p:extLst>
      <p:ext uri="{BB962C8B-B14F-4D97-AF65-F5344CB8AC3E}">
        <p14:creationId xmlns:p14="http://schemas.microsoft.com/office/powerpoint/2010/main" val="318378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CBDD5-F2F9-4D68-840C-4A62E04AA648}"/>
              </a:ext>
            </a:extLst>
          </p:cNvPr>
          <p:cNvSpPr>
            <a:spLocks noGrp="1"/>
          </p:cNvSpPr>
          <p:nvPr>
            <p:ph type="title"/>
          </p:nvPr>
        </p:nvSpPr>
        <p:spPr>
          <a:xfrm>
            <a:off x="801531" y="2193967"/>
            <a:ext cx="3500828" cy="2470065"/>
          </a:xfrm>
        </p:spPr>
        <p:txBody>
          <a:bodyPr/>
          <a:lstStyle/>
          <a:p>
            <a:r>
              <a:rPr lang="en-US" dirty="0">
                <a:solidFill>
                  <a:schemeClr val="tx1"/>
                </a:solidFill>
              </a:rPr>
              <a:t>PROBLEM</a:t>
            </a:r>
            <a:endParaRPr lang="en-IN" dirty="0">
              <a:solidFill>
                <a:schemeClr val="tx1"/>
              </a:solidFill>
            </a:endParaRPr>
          </a:p>
        </p:txBody>
      </p:sp>
      <p:sp>
        <p:nvSpPr>
          <p:cNvPr id="3" name="Content Placeholder 2">
            <a:extLst>
              <a:ext uri="{FF2B5EF4-FFF2-40B4-BE49-F238E27FC236}">
                <a16:creationId xmlns:a16="http://schemas.microsoft.com/office/drawing/2014/main" id="{863EE091-1057-43D0-994D-8F8AC1CB641E}"/>
              </a:ext>
            </a:extLst>
          </p:cNvPr>
          <p:cNvSpPr>
            <a:spLocks noGrp="1"/>
          </p:cNvSpPr>
          <p:nvPr>
            <p:ph sz="half" idx="1"/>
          </p:nvPr>
        </p:nvSpPr>
        <p:spPr>
          <a:xfrm>
            <a:off x="5196169" y="290522"/>
            <a:ext cx="6269591" cy="6035634"/>
          </a:xfrm>
        </p:spPr>
        <p:txBody>
          <a:bodyPr>
            <a:noAutofit/>
          </a:bodyPr>
          <a:lstStyle/>
          <a:p>
            <a:r>
              <a:rPr lang="en-US" sz="2000" dirty="0"/>
              <a:t>I</a:t>
            </a:r>
            <a:r>
              <a:rPr lang="en-IN" sz="2000" dirty="0"/>
              <a:t>ndia is the fourth largest country in its Automobile Production and  it is second largest country in its population</a:t>
            </a:r>
          </a:p>
          <a:p>
            <a:r>
              <a:rPr lang="en-IN" sz="2000" dirty="0"/>
              <a:t>With such large number of vehicles driven by large number of people, Parking has become one of key challenge that is being faced by many people in urban areas and metro-politan.</a:t>
            </a:r>
          </a:p>
          <a:p>
            <a:r>
              <a:rPr lang="en-IN" sz="2000" dirty="0"/>
              <a:t>Parking problems is not a single problem alone but in turn it causes many sub problems like</a:t>
            </a:r>
          </a:p>
          <a:p>
            <a:pPr marL="800100" lvl="1" indent="-342900">
              <a:buFont typeface="+mj-lt"/>
              <a:buAutoNum type="alphaLcPeriod"/>
            </a:pPr>
            <a:r>
              <a:rPr lang="en-US" sz="1800" dirty="0"/>
              <a:t>Loss of time , energy and fuel in </a:t>
            </a:r>
            <a:r>
              <a:rPr lang="en-US" sz="1800" dirty="0">
                <a:solidFill>
                  <a:srgbClr val="00B0F0"/>
                </a:solidFill>
              </a:rPr>
              <a:t>search</a:t>
            </a:r>
            <a:r>
              <a:rPr lang="en-US" sz="1800" dirty="0"/>
              <a:t> of parking </a:t>
            </a:r>
          </a:p>
          <a:p>
            <a:pPr marL="800100" lvl="1" indent="-342900">
              <a:buFont typeface="+mj-lt"/>
              <a:buAutoNum type="alphaLcPeriod"/>
            </a:pPr>
            <a:r>
              <a:rPr lang="en-US" sz="1800" dirty="0"/>
              <a:t>Inconvenience due to </a:t>
            </a:r>
            <a:r>
              <a:rPr lang="en-US" sz="1800" dirty="0">
                <a:solidFill>
                  <a:srgbClr val="00B0F0"/>
                </a:solidFill>
              </a:rPr>
              <a:t>Scarcity</a:t>
            </a:r>
            <a:r>
              <a:rPr lang="en-US" sz="1800" dirty="0"/>
              <a:t> of parking </a:t>
            </a:r>
          </a:p>
          <a:p>
            <a:pPr marL="800100" lvl="1" indent="-342900">
              <a:buFont typeface="+mj-lt"/>
              <a:buAutoNum type="alphaLcPeriod"/>
            </a:pPr>
            <a:r>
              <a:rPr lang="en-IN" sz="1800" dirty="0"/>
              <a:t>Traffic congestion(due to on-street parking)</a:t>
            </a:r>
            <a:endParaRPr lang="en-US" sz="1800" dirty="0"/>
          </a:p>
          <a:p>
            <a:pPr marL="800100" lvl="1" indent="-342900">
              <a:buFont typeface="+mj-lt"/>
              <a:buAutoNum type="alphaLcPeriod"/>
            </a:pPr>
            <a:r>
              <a:rPr lang="en-US" sz="1800" dirty="0">
                <a:hlinkClick r:id="rId2"/>
              </a:rPr>
              <a:t>Other parking problems</a:t>
            </a:r>
            <a:endParaRPr lang="en-IN" sz="1800" dirty="0"/>
          </a:p>
          <a:p>
            <a:r>
              <a:rPr lang="en-US" sz="2000" dirty="0"/>
              <a:t>The problems we address are Scarcity of parking  and Search of parking where parking has become a user NEED.</a:t>
            </a:r>
          </a:p>
          <a:p>
            <a:pPr marL="0" indent="0">
              <a:buNone/>
            </a:pPr>
            <a:endParaRPr lang="en-IN" sz="2000" dirty="0"/>
          </a:p>
        </p:txBody>
      </p:sp>
    </p:spTree>
    <p:extLst>
      <p:ext uri="{BB962C8B-B14F-4D97-AF65-F5344CB8AC3E}">
        <p14:creationId xmlns:p14="http://schemas.microsoft.com/office/powerpoint/2010/main" val="175220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0768-1FD8-466D-AD49-DB8EA96B6F7B}"/>
              </a:ext>
            </a:extLst>
          </p:cNvPr>
          <p:cNvSpPr>
            <a:spLocks noGrp="1"/>
          </p:cNvSpPr>
          <p:nvPr>
            <p:ph type="title"/>
          </p:nvPr>
        </p:nvSpPr>
        <p:spPr/>
        <p:txBody>
          <a:bodyPr/>
          <a:lstStyle/>
          <a:p>
            <a:r>
              <a:rPr lang="en-US" dirty="0">
                <a:solidFill>
                  <a:schemeClr val="tx1"/>
                </a:solidFill>
              </a:rPr>
              <a:t>PROBLEMS</a:t>
            </a:r>
            <a:endParaRPr lang="en-IN" dirty="0">
              <a:solidFill>
                <a:schemeClr val="tx1"/>
              </a:solidFill>
            </a:endParaRPr>
          </a:p>
        </p:txBody>
      </p:sp>
      <p:pic>
        <p:nvPicPr>
          <p:cNvPr id="5" name="Picture 4">
            <a:extLst>
              <a:ext uri="{FF2B5EF4-FFF2-40B4-BE49-F238E27FC236}">
                <a16:creationId xmlns:a16="http://schemas.microsoft.com/office/drawing/2014/main" id="{E991B19A-0DAE-4C24-A72A-5BF436955854}"/>
              </a:ext>
            </a:extLst>
          </p:cNvPr>
          <p:cNvPicPr>
            <a:picLocks noChangeAspect="1"/>
          </p:cNvPicPr>
          <p:nvPr/>
        </p:nvPicPr>
        <p:blipFill>
          <a:blip r:embed="rId2"/>
          <a:stretch>
            <a:fillRect/>
          </a:stretch>
        </p:blipFill>
        <p:spPr>
          <a:xfrm>
            <a:off x="5542218" y="0"/>
            <a:ext cx="5164157" cy="3429000"/>
          </a:xfrm>
          <a:prstGeom prst="rect">
            <a:avLst/>
          </a:prstGeom>
          <a:ln>
            <a:noFill/>
          </a:ln>
          <a:effectLst>
            <a:softEdge rad="112500"/>
          </a:effectLst>
        </p:spPr>
      </p:pic>
      <p:pic>
        <p:nvPicPr>
          <p:cNvPr id="7" name="Picture 6">
            <a:extLst>
              <a:ext uri="{FF2B5EF4-FFF2-40B4-BE49-F238E27FC236}">
                <a16:creationId xmlns:a16="http://schemas.microsoft.com/office/drawing/2014/main" id="{69BD16EA-7319-48EE-A8AF-E78BF07AC01C}"/>
              </a:ext>
            </a:extLst>
          </p:cNvPr>
          <p:cNvPicPr>
            <a:picLocks noChangeAspect="1"/>
          </p:cNvPicPr>
          <p:nvPr/>
        </p:nvPicPr>
        <p:blipFill>
          <a:blip r:embed="rId3"/>
          <a:stretch>
            <a:fillRect/>
          </a:stretch>
        </p:blipFill>
        <p:spPr>
          <a:xfrm>
            <a:off x="7923469" y="3882442"/>
            <a:ext cx="4026952" cy="2456441"/>
          </a:xfrm>
          <a:prstGeom prst="rect">
            <a:avLst/>
          </a:prstGeom>
          <a:ln>
            <a:noFill/>
          </a:ln>
          <a:effectLst>
            <a:softEdge rad="112500"/>
          </a:effectLst>
        </p:spPr>
      </p:pic>
      <p:pic>
        <p:nvPicPr>
          <p:cNvPr id="9" name="Picture 8">
            <a:extLst>
              <a:ext uri="{FF2B5EF4-FFF2-40B4-BE49-F238E27FC236}">
                <a16:creationId xmlns:a16="http://schemas.microsoft.com/office/drawing/2014/main" id="{C68D8AB2-0D27-4EB1-BDF7-A24F1D287E65}"/>
              </a:ext>
            </a:extLst>
          </p:cNvPr>
          <p:cNvPicPr>
            <a:picLocks noChangeAspect="1"/>
          </p:cNvPicPr>
          <p:nvPr/>
        </p:nvPicPr>
        <p:blipFill>
          <a:blip r:embed="rId4"/>
          <a:stretch>
            <a:fillRect/>
          </a:stretch>
        </p:blipFill>
        <p:spPr>
          <a:xfrm>
            <a:off x="4759778" y="3882442"/>
            <a:ext cx="3075631" cy="2303754"/>
          </a:xfrm>
          <a:prstGeom prst="rect">
            <a:avLst/>
          </a:prstGeom>
          <a:ln>
            <a:noFill/>
          </a:ln>
          <a:effectLst>
            <a:softEdge rad="112500"/>
          </a:effectLst>
        </p:spPr>
      </p:pic>
    </p:spTree>
    <p:extLst>
      <p:ext uri="{BB962C8B-B14F-4D97-AF65-F5344CB8AC3E}">
        <p14:creationId xmlns:p14="http://schemas.microsoft.com/office/powerpoint/2010/main" val="328273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BCA0C-71E0-4826-BC01-DCD4B74157DE}"/>
              </a:ext>
            </a:extLst>
          </p:cNvPr>
          <p:cNvSpPr>
            <a:spLocks noGrp="1"/>
          </p:cNvSpPr>
          <p:nvPr>
            <p:ph type="title"/>
          </p:nvPr>
        </p:nvSpPr>
        <p:spPr/>
        <p:txBody>
          <a:bodyPr/>
          <a:lstStyle/>
          <a:p>
            <a:r>
              <a:rPr lang="en-US" dirty="0">
                <a:solidFill>
                  <a:schemeClr val="tx1"/>
                </a:solidFill>
              </a:rPr>
              <a:t>SOLUTION</a:t>
            </a:r>
            <a:endParaRPr lang="en-IN" dirty="0">
              <a:solidFill>
                <a:schemeClr val="tx1"/>
              </a:solidFill>
            </a:endParaRPr>
          </a:p>
        </p:txBody>
      </p:sp>
      <p:sp>
        <p:nvSpPr>
          <p:cNvPr id="8" name="Content Placeholder 5">
            <a:extLst>
              <a:ext uri="{FF2B5EF4-FFF2-40B4-BE49-F238E27FC236}">
                <a16:creationId xmlns:a16="http://schemas.microsoft.com/office/drawing/2014/main" id="{94ACF2FB-BC80-4F87-BF34-7FAE4B7D22C8}"/>
              </a:ext>
            </a:extLst>
          </p:cNvPr>
          <p:cNvSpPr txBox="1">
            <a:spLocks/>
          </p:cNvSpPr>
          <p:nvPr/>
        </p:nvSpPr>
        <p:spPr>
          <a:xfrm>
            <a:off x="518677" y="4940621"/>
            <a:ext cx="4612616" cy="1704060"/>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endParaRPr lang="en-IN" sz="3200" dirty="0"/>
          </a:p>
        </p:txBody>
      </p:sp>
      <p:sp>
        <p:nvSpPr>
          <p:cNvPr id="4" name="Content Placeholder 3">
            <a:extLst>
              <a:ext uri="{FF2B5EF4-FFF2-40B4-BE49-F238E27FC236}">
                <a16:creationId xmlns:a16="http://schemas.microsoft.com/office/drawing/2014/main" id="{71F18526-F1D0-4DC5-81CD-36501D509005}"/>
              </a:ext>
            </a:extLst>
          </p:cNvPr>
          <p:cNvSpPr>
            <a:spLocks noGrp="1"/>
          </p:cNvSpPr>
          <p:nvPr>
            <p:ph sz="half" idx="1"/>
          </p:nvPr>
        </p:nvSpPr>
        <p:spPr>
          <a:xfrm>
            <a:off x="5131293" y="574194"/>
            <a:ext cx="6269591" cy="2625813"/>
          </a:xfrm>
        </p:spPr>
        <p:txBody>
          <a:bodyPr>
            <a:noAutofit/>
          </a:bodyPr>
          <a:lstStyle/>
          <a:p>
            <a:r>
              <a:rPr lang="en-US" dirty="0"/>
              <a:t>SparCar is the solution provide by us. It is  a mobile application which address both searching and scarcity of parking.</a:t>
            </a:r>
          </a:p>
          <a:p>
            <a:r>
              <a:rPr lang="en-US" dirty="0"/>
              <a:t>It brings both the people who are in need of parking and who provide parking onto the same platform.</a:t>
            </a:r>
          </a:p>
          <a:p>
            <a:r>
              <a:rPr lang="en-US" dirty="0"/>
              <a:t>It has two clients namely</a:t>
            </a:r>
          </a:p>
          <a:p>
            <a:pPr lvl="1"/>
            <a:r>
              <a:rPr lang="en-IN" dirty="0"/>
              <a:t>Customer – is one who is in need of parking slot</a:t>
            </a:r>
          </a:p>
          <a:p>
            <a:pPr lvl="1"/>
            <a:r>
              <a:rPr lang="en-IN" dirty="0"/>
              <a:t>Slot Owner – is one who provides the parking slot</a:t>
            </a:r>
          </a:p>
          <a:p>
            <a:pPr marL="0" indent="0">
              <a:buNone/>
            </a:pPr>
            <a:r>
              <a:rPr lang="en-IN" dirty="0"/>
              <a:t>	</a:t>
            </a:r>
            <a:endParaRPr lang="en-US" dirty="0"/>
          </a:p>
        </p:txBody>
      </p:sp>
      <p:sp>
        <p:nvSpPr>
          <p:cNvPr id="14" name="Content Placeholder 2">
            <a:extLst>
              <a:ext uri="{FF2B5EF4-FFF2-40B4-BE49-F238E27FC236}">
                <a16:creationId xmlns:a16="http://schemas.microsoft.com/office/drawing/2014/main" id="{D7734EF8-AE90-4088-AC6D-982E33031FA2}"/>
              </a:ext>
            </a:extLst>
          </p:cNvPr>
          <p:cNvSpPr txBox="1">
            <a:spLocks/>
          </p:cNvSpPr>
          <p:nvPr/>
        </p:nvSpPr>
        <p:spPr>
          <a:xfrm>
            <a:off x="5523722" y="3439047"/>
            <a:ext cx="2612572" cy="278913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just">
              <a:buNone/>
            </a:pPr>
            <a:r>
              <a:rPr lang="en-US" sz="1600" dirty="0"/>
              <a:t>            </a:t>
            </a:r>
            <a:r>
              <a:rPr lang="en-US" sz="1700" dirty="0"/>
              <a:t>Customer</a:t>
            </a:r>
          </a:p>
          <a:p>
            <a:pPr>
              <a:spcBef>
                <a:spcPts val="0"/>
              </a:spcBef>
              <a:buFont typeface="Arial" panose="020B0604020202020204" pitchFamily="34" charset="0"/>
              <a:buChar char="•"/>
            </a:pPr>
            <a:r>
              <a:rPr lang="en-US" sz="1600" dirty="0"/>
              <a:t>Working Employees</a:t>
            </a:r>
          </a:p>
          <a:p>
            <a:pPr>
              <a:spcBef>
                <a:spcPts val="0"/>
              </a:spcBef>
              <a:buFont typeface="Arial" panose="020B0604020202020204" pitchFamily="34" charset="0"/>
              <a:buChar char="•"/>
            </a:pPr>
            <a:r>
              <a:rPr lang="en-US" sz="1600" dirty="0"/>
              <a:t>Daily Commuters</a:t>
            </a:r>
          </a:p>
          <a:p>
            <a:pPr>
              <a:spcBef>
                <a:spcPts val="0"/>
              </a:spcBef>
              <a:buFont typeface="Arial" panose="020B0604020202020204" pitchFamily="34" charset="0"/>
              <a:buChar char="•"/>
            </a:pPr>
            <a:r>
              <a:rPr lang="en-US" sz="1600" dirty="0"/>
              <a:t>Tourists</a:t>
            </a:r>
          </a:p>
          <a:p>
            <a:pPr>
              <a:spcBef>
                <a:spcPts val="0"/>
              </a:spcBef>
              <a:buFont typeface="Arial" panose="020B0604020202020204" pitchFamily="34" charset="0"/>
              <a:buChar char="•"/>
            </a:pPr>
            <a:r>
              <a:rPr lang="en-US" sz="1600" dirty="0"/>
              <a:t>People who had cars in excess than parking space</a:t>
            </a:r>
          </a:p>
          <a:p>
            <a:pPr>
              <a:spcBef>
                <a:spcPts val="0"/>
              </a:spcBef>
              <a:buFont typeface="Arial" panose="020B0604020202020204" pitchFamily="34" charset="0"/>
              <a:buChar char="•"/>
            </a:pPr>
            <a:r>
              <a:rPr lang="en-US" sz="1600" dirty="0"/>
              <a:t>People coming to movie theatres , malls , markets , Convention halls and events</a:t>
            </a:r>
          </a:p>
          <a:p>
            <a:pPr algn="just">
              <a:buFont typeface="Arial" panose="020B0604020202020204" pitchFamily="34" charset="0"/>
              <a:buChar char="•"/>
            </a:pPr>
            <a:endParaRPr lang="en-IN" sz="1600" dirty="0"/>
          </a:p>
        </p:txBody>
      </p:sp>
      <p:sp>
        <p:nvSpPr>
          <p:cNvPr id="15" name="Content Placeholder 2">
            <a:extLst>
              <a:ext uri="{FF2B5EF4-FFF2-40B4-BE49-F238E27FC236}">
                <a16:creationId xmlns:a16="http://schemas.microsoft.com/office/drawing/2014/main" id="{8C14497A-D519-4DA5-BED7-F7F4CE9E37E1}"/>
              </a:ext>
            </a:extLst>
          </p:cNvPr>
          <p:cNvSpPr txBox="1">
            <a:spLocks/>
          </p:cNvSpPr>
          <p:nvPr/>
        </p:nvSpPr>
        <p:spPr>
          <a:xfrm>
            <a:off x="8136294" y="3597490"/>
            <a:ext cx="2612572" cy="24244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endParaRPr lang="en-IN" dirty="0"/>
          </a:p>
        </p:txBody>
      </p:sp>
      <p:sp>
        <p:nvSpPr>
          <p:cNvPr id="16" name="Content Placeholder 2">
            <a:extLst>
              <a:ext uri="{FF2B5EF4-FFF2-40B4-BE49-F238E27FC236}">
                <a16:creationId xmlns:a16="http://schemas.microsoft.com/office/drawing/2014/main" id="{1A6062AD-C9DC-4562-B527-814ABBE12B55}"/>
              </a:ext>
            </a:extLst>
          </p:cNvPr>
          <p:cNvSpPr txBox="1">
            <a:spLocks/>
          </p:cNvSpPr>
          <p:nvPr/>
        </p:nvSpPr>
        <p:spPr>
          <a:xfrm>
            <a:off x="8136294" y="3429000"/>
            <a:ext cx="2612572" cy="278913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just">
              <a:buNone/>
            </a:pPr>
            <a:r>
              <a:rPr lang="en-US" sz="1600" dirty="0"/>
              <a:t>            </a:t>
            </a:r>
            <a:r>
              <a:rPr lang="en-US" sz="1700" dirty="0"/>
              <a:t>Slot Owner</a:t>
            </a:r>
          </a:p>
          <a:p>
            <a:pPr algn="just">
              <a:spcBef>
                <a:spcPts val="0"/>
              </a:spcBef>
              <a:buFont typeface="Arial" panose="020B0604020202020204" pitchFamily="34" charset="0"/>
              <a:buChar char="•"/>
            </a:pPr>
            <a:r>
              <a:rPr lang="en-US" sz="1700" dirty="0"/>
              <a:t>Domestic Houses</a:t>
            </a:r>
          </a:p>
          <a:p>
            <a:pPr algn="just">
              <a:spcBef>
                <a:spcPts val="0"/>
              </a:spcBef>
              <a:buFont typeface="Arial" panose="020B0604020202020204" pitchFamily="34" charset="0"/>
              <a:buChar char="•"/>
            </a:pPr>
            <a:r>
              <a:rPr lang="en-US" sz="1700" dirty="0"/>
              <a:t>Apartments</a:t>
            </a:r>
          </a:p>
          <a:p>
            <a:pPr algn="just">
              <a:spcBef>
                <a:spcPts val="0"/>
              </a:spcBef>
              <a:buFont typeface="Arial" panose="020B0604020202020204" pitchFamily="34" charset="0"/>
              <a:buChar char="•"/>
            </a:pPr>
            <a:r>
              <a:rPr lang="en-US" sz="1700" dirty="0"/>
              <a:t>Public parking places</a:t>
            </a:r>
          </a:p>
          <a:p>
            <a:pPr algn="just">
              <a:spcBef>
                <a:spcPts val="0"/>
              </a:spcBef>
              <a:buFont typeface="Arial" panose="020B0604020202020204" pitchFamily="34" charset="0"/>
              <a:buChar char="•"/>
            </a:pPr>
            <a:r>
              <a:rPr lang="en-US" sz="1700" dirty="0"/>
              <a:t>Private parking places</a:t>
            </a:r>
          </a:p>
          <a:p>
            <a:pPr algn="just">
              <a:spcBef>
                <a:spcPts val="0"/>
              </a:spcBef>
              <a:buFont typeface="Arial" panose="020B0604020202020204" pitchFamily="34" charset="0"/>
              <a:buChar char="•"/>
            </a:pPr>
            <a:r>
              <a:rPr lang="en-US" sz="1700" dirty="0"/>
              <a:t>Empty land Owners</a:t>
            </a:r>
            <a:endParaRPr lang="en-IN" sz="1700" dirty="0"/>
          </a:p>
        </p:txBody>
      </p:sp>
    </p:spTree>
    <p:extLst>
      <p:ext uri="{BB962C8B-B14F-4D97-AF65-F5344CB8AC3E}">
        <p14:creationId xmlns:p14="http://schemas.microsoft.com/office/powerpoint/2010/main" val="255885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3F4A-A80E-49BB-B226-D7180DE74A1F}"/>
              </a:ext>
            </a:extLst>
          </p:cNvPr>
          <p:cNvSpPr>
            <a:spLocks noGrp="1"/>
          </p:cNvSpPr>
          <p:nvPr>
            <p:ph type="title"/>
          </p:nvPr>
        </p:nvSpPr>
        <p:spPr>
          <a:xfrm>
            <a:off x="545433" y="2349925"/>
            <a:ext cx="4114894" cy="2456442"/>
          </a:xfrm>
        </p:spPr>
        <p:txBody>
          <a:bodyPr/>
          <a:lstStyle/>
          <a:p>
            <a:r>
              <a:rPr lang="en-US" dirty="0">
                <a:solidFill>
                  <a:schemeClr val="tx1"/>
                </a:solidFill>
              </a:rPr>
              <a:t>WORKING MODEL</a:t>
            </a:r>
            <a:endParaRPr lang="en-IN" dirty="0">
              <a:solidFill>
                <a:schemeClr val="tx1"/>
              </a:solidFill>
            </a:endParaRPr>
          </a:p>
        </p:txBody>
      </p:sp>
      <p:pic>
        <p:nvPicPr>
          <p:cNvPr id="5" name="Content Placeholder 4">
            <a:extLst>
              <a:ext uri="{FF2B5EF4-FFF2-40B4-BE49-F238E27FC236}">
                <a16:creationId xmlns:a16="http://schemas.microsoft.com/office/drawing/2014/main" id="{058B0AF8-4D9C-4D1D-9567-ED5B20105743}"/>
              </a:ext>
            </a:extLst>
          </p:cNvPr>
          <p:cNvPicPr>
            <a:picLocks noGrp="1" noChangeAspect="1"/>
          </p:cNvPicPr>
          <p:nvPr>
            <p:ph idx="1"/>
          </p:nvPr>
        </p:nvPicPr>
        <p:blipFill rotWithShape="1">
          <a:blip r:embed="rId2"/>
          <a:srcRect l="25766" t="30481" r="31603" b="17343"/>
          <a:stretch/>
        </p:blipFill>
        <p:spPr>
          <a:xfrm>
            <a:off x="4656620" y="485193"/>
            <a:ext cx="7535380" cy="5477068"/>
          </a:xfrm>
        </p:spPr>
      </p:pic>
    </p:spTree>
    <p:extLst>
      <p:ext uri="{BB962C8B-B14F-4D97-AF65-F5344CB8AC3E}">
        <p14:creationId xmlns:p14="http://schemas.microsoft.com/office/powerpoint/2010/main" val="30976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F147C-3221-454A-86A0-C2E4EA283C11}"/>
              </a:ext>
            </a:extLst>
          </p:cNvPr>
          <p:cNvSpPr>
            <a:spLocks noGrp="1"/>
          </p:cNvSpPr>
          <p:nvPr>
            <p:ph type="title"/>
          </p:nvPr>
        </p:nvSpPr>
        <p:spPr/>
        <p:txBody>
          <a:bodyPr/>
          <a:lstStyle/>
          <a:p>
            <a:r>
              <a:rPr lang="en-US" dirty="0">
                <a:solidFill>
                  <a:schemeClr val="tx1"/>
                </a:solidFill>
              </a:rPr>
              <a:t>USECASES</a:t>
            </a:r>
            <a:endParaRPr lang="en-IN" dirty="0">
              <a:solidFill>
                <a:schemeClr val="tx1"/>
              </a:solidFill>
            </a:endParaRPr>
          </a:p>
        </p:txBody>
      </p:sp>
      <p:graphicFrame>
        <p:nvGraphicFramePr>
          <p:cNvPr id="4" name="Content Placeholder 3">
            <a:extLst>
              <a:ext uri="{FF2B5EF4-FFF2-40B4-BE49-F238E27FC236}">
                <a16:creationId xmlns:a16="http://schemas.microsoft.com/office/drawing/2014/main" id="{BBB58EB5-0547-48D7-82A9-EE65996F2CC9}"/>
              </a:ext>
            </a:extLst>
          </p:cNvPr>
          <p:cNvGraphicFramePr>
            <a:graphicFrameLocks noGrp="1"/>
          </p:cNvGraphicFramePr>
          <p:nvPr>
            <p:ph idx="1"/>
            <p:extLst>
              <p:ext uri="{D42A27DB-BD31-4B8C-83A1-F6EECF244321}">
                <p14:modId xmlns:p14="http://schemas.microsoft.com/office/powerpoint/2010/main" val="206180043"/>
              </p:ext>
            </p:extLst>
          </p:nvPr>
        </p:nvGraphicFramePr>
        <p:xfrm>
          <a:off x="4684295" y="1"/>
          <a:ext cx="7363325"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496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F2F7-E91A-44D8-8EEC-C9CA438DCF7C}"/>
              </a:ext>
            </a:extLst>
          </p:cNvPr>
          <p:cNvSpPr>
            <a:spLocks noGrp="1"/>
          </p:cNvSpPr>
          <p:nvPr>
            <p:ph type="title"/>
          </p:nvPr>
        </p:nvSpPr>
        <p:spPr/>
        <p:txBody>
          <a:bodyPr/>
          <a:lstStyle/>
          <a:p>
            <a:r>
              <a:rPr lang="en-US" dirty="0">
                <a:solidFill>
                  <a:schemeClr val="tx1"/>
                </a:solidFill>
              </a:rPr>
              <a:t>CUSTOMERS &amp; COMPETITORS</a:t>
            </a:r>
            <a:endParaRPr lang="en-IN" dirty="0">
              <a:solidFill>
                <a:schemeClr val="tx1"/>
              </a:solidFill>
            </a:endParaRPr>
          </a:p>
        </p:txBody>
      </p:sp>
      <p:sp>
        <p:nvSpPr>
          <p:cNvPr id="3" name="Content Placeholder 2">
            <a:extLst>
              <a:ext uri="{FF2B5EF4-FFF2-40B4-BE49-F238E27FC236}">
                <a16:creationId xmlns:a16="http://schemas.microsoft.com/office/drawing/2014/main" id="{46086628-6F01-4EB1-B22B-E97D787BFCFF}"/>
              </a:ext>
            </a:extLst>
          </p:cNvPr>
          <p:cNvSpPr>
            <a:spLocks noGrp="1"/>
          </p:cNvSpPr>
          <p:nvPr>
            <p:ph sz="half" idx="1"/>
          </p:nvPr>
        </p:nvSpPr>
        <p:spPr>
          <a:xfrm>
            <a:off x="4982546" y="308665"/>
            <a:ext cx="5374433" cy="2382651"/>
          </a:xfrm>
        </p:spPr>
        <p:txBody>
          <a:bodyPr>
            <a:noAutofit/>
          </a:bodyPr>
          <a:lstStyle/>
          <a:p>
            <a:pPr marL="457200" lvl="1" indent="0">
              <a:buNone/>
            </a:pPr>
            <a:r>
              <a:rPr lang="en-IN" sz="2000" dirty="0">
                <a:solidFill>
                  <a:schemeClr val="accent2"/>
                </a:solidFill>
              </a:rPr>
              <a:t>TARGET CUSTOMERS</a:t>
            </a:r>
          </a:p>
          <a:p>
            <a:pPr lvl="1"/>
            <a:r>
              <a:rPr lang="en-IN" sz="1800" dirty="0"/>
              <a:t>Working Employees who travel in Cars</a:t>
            </a:r>
          </a:p>
          <a:p>
            <a:pPr lvl="1">
              <a:spcBef>
                <a:spcPts val="0"/>
              </a:spcBef>
            </a:pPr>
            <a:r>
              <a:rPr lang="en-IN" sz="1800" dirty="0"/>
              <a:t>Daily Commuters of Metro , Bus or Trains</a:t>
            </a:r>
          </a:p>
          <a:p>
            <a:pPr lvl="1">
              <a:spcBef>
                <a:spcPts val="0"/>
              </a:spcBef>
            </a:pPr>
            <a:r>
              <a:rPr lang="en-IN" sz="1800" dirty="0"/>
              <a:t>Domestic Houses &amp; Apartments</a:t>
            </a:r>
          </a:p>
          <a:p>
            <a:pPr lvl="1">
              <a:spcBef>
                <a:spcPts val="0"/>
              </a:spcBef>
            </a:pPr>
            <a:r>
              <a:rPr lang="en-IN" sz="1800" dirty="0"/>
              <a:t>Private &amp; Public Parking Places Owners &amp; Users</a:t>
            </a:r>
          </a:p>
          <a:p>
            <a:pPr lvl="1">
              <a:spcBef>
                <a:spcPts val="0"/>
              </a:spcBef>
            </a:pPr>
            <a:r>
              <a:rPr lang="en-IN" sz="1800" dirty="0"/>
              <a:t> People coming to</a:t>
            </a:r>
          </a:p>
          <a:p>
            <a:pPr lvl="2">
              <a:spcBef>
                <a:spcPts val="0"/>
              </a:spcBef>
            </a:pPr>
            <a:r>
              <a:rPr lang="en-IN" sz="1800" dirty="0"/>
              <a:t>Function Halls &amp; Convention Halls</a:t>
            </a:r>
          </a:p>
          <a:p>
            <a:pPr lvl="2">
              <a:spcBef>
                <a:spcPts val="0"/>
              </a:spcBef>
            </a:pPr>
            <a:r>
              <a:rPr lang="en-IN" sz="1800" dirty="0"/>
              <a:t> Malls , Movie Theatres &amp; Markets</a:t>
            </a:r>
          </a:p>
          <a:p>
            <a:endParaRPr lang="en-IN" b="1" dirty="0"/>
          </a:p>
          <a:p>
            <a:endParaRPr lang="en-IN" dirty="0"/>
          </a:p>
        </p:txBody>
      </p:sp>
      <p:sp>
        <p:nvSpPr>
          <p:cNvPr id="4" name="Content Placeholder 3">
            <a:extLst>
              <a:ext uri="{FF2B5EF4-FFF2-40B4-BE49-F238E27FC236}">
                <a16:creationId xmlns:a16="http://schemas.microsoft.com/office/drawing/2014/main" id="{D67160EE-581F-443A-8A84-978218104258}"/>
              </a:ext>
            </a:extLst>
          </p:cNvPr>
          <p:cNvSpPr>
            <a:spLocks noGrp="1"/>
          </p:cNvSpPr>
          <p:nvPr>
            <p:ph sz="half" idx="2"/>
          </p:nvPr>
        </p:nvSpPr>
        <p:spPr>
          <a:xfrm>
            <a:off x="5030978" y="3429000"/>
            <a:ext cx="6272022" cy="3517641"/>
          </a:xfrm>
        </p:spPr>
        <p:txBody>
          <a:bodyPr>
            <a:normAutofit fontScale="25000" lnSpcReduction="20000"/>
          </a:bodyPr>
          <a:lstStyle/>
          <a:p>
            <a:pPr marL="457200" lvl="1" indent="0">
              <a:buNone/>
            </a:pPr>
            <a:r>
              <a:rPr lang="en-IN" sz="8000" dirty="0">
                <a:solidFill>
                  <a:schemeClr val="accent2"/>
                </a:solidFill>
              </a:rPr>
              <a:t>COMPETITORS</a:t>
            </a:r>
          </a:p>
          <a:p>
            <a:pPr lvl="1"/>
            <a:r>
              <a:rPr lang="en-IN" sz="7200" dirty="0"/>
              <a:t>Traditional Private &amp; Public Parking Places</a:t>
            </a:r>
          </a:p>
          <a:p>
            <a:pPr lvl="1"/>
            <a:r>
              <a:rPr lang="en-IN" sz="7200" dirty="0"/>
              <a:t>Valet Parking's (in Metropolitan Cities)</a:t>
            </a:r>
          </a:p>
          <a:p>
            <a:pPr marL="0" indent="0">
              <a:buNone/>
            </a:pPr>
            <a:r>
              <a:rPr lang="en-IN" sz="6400" b="1" dirty="0"/>
              <a:t>		Unique differentiation</a:t>
            </a:r>
          </a:p>
          <a:p>
            <a:pPr lvl="1"/>
            <a:r>
              <a:rPr lang="en-IN" sz="7200" dirty="0"/>
              <a:t>Approach of buyer and Seller is unique and inclusion domestic houses, apartments is novel</a:t>
            </a:r>
          </a:p>
          <a:p>
            <a:pPr lvl="1"/>
            <a:r>
              <a:rPr lang="en-IN" sz="7200" dirty="0"/>
              <a:t>We are not using separate land or constructing new parking areas. Instead we making use of existed parking slots in domestic houses and apartments which is both ECO &amp; ECONOMICAL -FRIENDLY.</a:t>
            </a:r>
          </a:p>
          <a:p>
            <a:endParaRPr lang="en-IN" sz="3300" dirty="0"/>
          </a:p>
          <a:p>
            <a:endParaRPr lang="en-IN" dirty="0"/>
          </a:p>
        </p:txBody>
      </p:sp>
    </p:spTree>
    <p:extLst>
      <p:ext uri="{BB962C8B-B14F-4D97-AF65-F5344CB8AC3E}">
        <p14:creationId xmlns:p14="http://schemas.microsoft.com/office/powerpoint/2010/main" val="351566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AC48-B68B-4D2C-AA3E-DEE866C03639}"/>
              </a:ext>
            </a:extLst>
          </p:cNvPr>
          <p:cNvSpPr>
            <a:spLocks noGrp="1"/>
          </p:cNvSpPr>
          <p:nvPr>
            <p:ph type="title"/>
          </p:nvPr>
        </p:nvSpPr>
        <p:spPr/>
        <p:txBody>
          <a:bodyPr>
            <a:normAutofit fontScale="90000"/>
          </a:bodyPr>
          <a:lstStyle/>
          <a:p>
            <a:r>
              <a:rPr lang="en-US" dirty="0">
                <a:solidFill>
                  <a:schemeClr val="tx1"/>
                </a:solidFill>
              </a:rPr>
              <a:t>MARKET  SIZE &amp; BUSINESS MODEL</a:t>
            </a:r>
            <a:endParaRPr lang="en-IN" dirty="0">
              <a:solidFill>
                <a:schemeClr val="tx1"/>
              </a:solidFill>
            </a:endParaRPr>
          </a:p>
        </p:txBody>
      </p:sp>
      <p:pic>
        <p:nvPicPr>
          <p:cNvPr id="8" name="Content Placeholder 7">
            <a:extLst>
              <a:ext uri="{FF2B5EF4-FFF2-40B4-BE49-F238E27FC236}">
                <a16:creationId xmlns:a16="http://schemas.microsoft.com/office/drawing/2014/main" id="{C072ABF2-C183-42CE-A358-98FCEC9A842F}"/>
              </a:ext>
            </a:extLst>
          </p:cNvPr>
          <p:cNvPicPr>
            <a:picLocks noGrp="1" noChangeAspect="1"/>
          </p:cNvPicPr>
          <p:nvPr>
            <p:ph sz="half" idx="2"/>
          </p:nvPr>
        </p:nvPicPr>
        <p:blipFill rotWithShape="1">
          <a:blip r:embed="rId2"/>
          <a:srcRect l="44987" t="27180" r="15736" b="27185"/>
          <a:stretch/>
        </p:blipFill>
        <p:spPr>
          <a:xfrm>
            <a:off x="680058" y="1519182"/>
            <a:ext cx="5001208" cy="3268506"/>
          </a:xfrm>
        </p:spPr>
      </p:pic>
      <p:pic>
        <p:nvPicPr>
          <p:cNvPr id="12" name="Picture 11">
            <a:extLst>
              <a:ext uri="{FF2B5EF4-FFF2-40B4-BE49-F238E27FC236}">
                <a16:creationId xmlns:a16="http://schemas.microsoft.com/office/drawing/2014/main" id="{096C91FC-977D-4457-AA23-280FAC5006DC}"/>
              </a:ext>
            </a:extLst>
          </p:cNvPr>
          <p:cNvPicPr>
            <a:picLocks noChangeAspect="1"/>
          </p:cNvPicPr>
          <p:nvPr/>
        </p:nvPicPr>
        <p:blipFill rotWithShape="1">
          <a:blip r:embed="rId3"/>
          <a:srcRect l="43261" t="31837" r="17271" b="30188"/>
          <a:stretch/>
        </p:blipFill>
        <p:spPr>
          <a:xfrm>
            <a:off x="6263382" y="1623527"/>
            <a:ext cx="5082641" cy="3107636"/>
          </a:xfrm>
          <a:prstGeom prst="rect">
            <a:avLst/>
          </a:prstGeom>
        </p:spPr>
      </p:pic>
      <p:sp>
        <p:nvSpPr>
          <p:cNvPr id="13" name="Content Placeholder 2">
            <a:extLst>
              <a:ext uri="{FF2B5EF4-FFF2-40B4-BE49-F238E27FC236}">
                <a16:creationId xmlns:a16="http://schemas.microsoft.com/office/drawing/2014/main" id="{4EB0FF8C-9090-4538-9F0F-D6D44091316D}"/>
              </a:ext>
            </a:extLst>
          </p:cNvPr>
          <p:cNvSpPr txBox="1">
            <a:spLocks/>
          </p:cNvSpPr>
          <p:nvPr/>
        </p:nvSpPr>
        <p:spPr>
          <a:xfrm>
            <a:off x="443811" y="5234473"/>
            <a:ext cx="10454344" cy="105993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10000"/>
              <a:buFont typeface="Wingdings" panose="05000000000000000000" pitchFamily="2" charset="2"/>
              <a:buNone/>
              <a:defRPr sz="2200" b="0" kern="1200" cap="all" baseline="0">
                <a:solidFill>
                  <a:schemeClr val="accent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2000" b="1" kern="120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b="1"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9pPr>
          </a:lstStyle>
          <a:p>
            <a:endParaRPr lang="en-IN" sz="1500" cap="none" dirty="0">
              <a:solidFill>
                <a:schemeClr val="accent2"/>
              </a:solidFill>
            </a:endParaRPr>
          </a:p>
          <a:p>
            <a:r>
              <a:rPr lang="en-IN" sz="2800" cap="none" dirty="0">
                <a:solidFill>
                  <a:schemeClr val="accent2"/>
                </a:solidFill>
                <a:hlinkClick r:id="rId4">
                  <a:extLst>
                    <a:ext uri="{A12FA001-AC4F-418D-AE19-62706E023703}">
                      <ahyp:hlinkClr xmlns:ahyp="http://schemas.microsoft.com/office/drawing/2018/hyperlinkcolor" val="tx"/>
                    </a:ext>
                  </a:extLst>
                </a:hlinkClick>
              </a:rPr>
              <a:t>BUSINESS MODEL</a:t>
            </a:r>
            <a:endParaRPr lang="en-IN" sz="2800" cap="none" dirty="0">
              <a:solidFill>
                <a:schemeClr val="accent2"/>
              </a:solidFill>
            </a:endParaRPr>
          </a:p>
          <a:p>
            <a:r>
              <a:rPr lang="en-IN" sz="1500" cap="none" dirty="0">
                <a:solidFill>
                  <a:schemeClr val="tx1"/>
                </a:solidFill>
              </a:rPr>
              <a:t>data collected from :</a:t>
            </a:r>
            <a:r>
              <a:rPr lang="en-IN" sz="1500" cap="none" dirty="0">
                <a:hlinkClick r:id="rId5"/>
              </a:rPr>
              <a:t>https://community.data.gov.in/registered-motor-vehicles-in-india-as-on-31-03-2015/</a:t>
            </a:r>
            <a:endParaRPr lang="en-IN" sz="1500" cap="none" dirty="0"/>
          </a:p>
        </p:txBody>
      </p:sp>
    </p:spTree>
    <p:extLst>
      <p:ext uri="{BB962C8B-B14F-4D97-AF65-F5344CB8AC3E}">
        <p14:creationId xmlns:p14="http://schemas.microsoft.com/office/powerpoint/2010/main" val="2429166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9688E-0461-49AB-A82A-E27149571A5B}"/>
              </a:ext>
            </a:extLst>
          </p:cNvPr>
          <p:cNvSpPr>
            <a:spLocks noGrp="1"/>
          </p:cNvSpPr>
          <p:nvPr>
            <p:ph type="title"/>
          </p:nvPr>
        </p:nvSpPr>
        <p:spPr/>
        <p:txBody>
          <a:bodyPr>
            <a:normAutofit fontScale="90000"/>
          </a:bodyPr>
          <a:lstStyle/>
          <a:p>
            <a:r>
              <a:rPr lang="en-US" dirty="0">
                <a:solidFill>
                  <a:schemeClr val="tx1"/>
                </a:solidFill>
              </a:rPr>
              <a:t>BUSINESS MODEL</a:t>
            </a:r>
            <a:endParaRPr lang="en-IN" dirty="0">
              <a:solidFill>
                <a:schemeClr val="tx1"/>
              </a:solidFill>
            </a:endParaRPr>
          </a:p>
        </p:txBody>
      </p:sp>
      <p:pic>
        <p:nvPicPr>
          <p:cNvPr id="8" name="Picture 7">
            <a:extLst>
              <a:ext uri="{FF2B5EF4-FFF2-40B4-BE49-F238E27FC236}">
                <a16:creationId xmlns:a16="http://schemas.microsoft.com/office/drawing/2014/main" id="{A03B555D-1C28-4F8B-914B-AEC095945B05}"/>
              </a:ext>
            </a:extLst>
          </p:cNvPr>
          <p:cNvPicPr>
            <a:picLocks noChangeAspect="1"/>
          </p:cNvPicPr>
          <p:nvPr/>
        </p:nvPicPr>
        <p:blipFill rotWithShape="1">
          <a:blip r:embed="rId2"/>
          <a:srcRect l="17066" t="19728" r="19490" b="12789"/>
          <a:stretch/>
        </p:blipFill>
        <p:spPr>
          <a:xfrm>
            <a:off x="1110343" y="1352938"/>
            <a:ext cx="9656750" cy="51971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64342191"/>
      </p:ext>
    </p:extLst>
  </p:cSld>
  <p:clrMapOvr>
    <a:masterClrMapping/>
  </p:clrMapOvr>
</p:sld>
</file>

<file path=ppt/theme/theme1.xml><?xml version="1.0" encoding="utf-8"?>
<a:theme xmlns:a="http://schemas.openxmlformats.org/drawingml/2006/main" name="Atlas">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716</TotalTime>
  <Words>557</Words>
  <Application>Microsoft Office PowerPoint</Application>
  <PresentationFormat>Widescreen</PresentationFormat>
  <Paragraphs>82</Paragraphs>
  <Slides>13</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Cambria</vt:lpstr>
      <vt:lpstr>Wingdings</vt:lpstr>
      <vt:lpstr>Atlas</vt:lpstr>
      <vt:lpstr>PowerPoint Presentation</vt:lpstr>
      <vt:lpstr>PROBLEM</vt:lpstr>
      <vt:lpstr>PROBLEMS</vt:lpstr>
      <vt:lpstr>SOLUTION</vt:lpstr>
      <vt:lpstr>WORKING MODEL</vt:lpstr>
      <vt:lpstr>USECASES</vt:lpstr>
      <vt:lpstr>CUSTOMERS &amp; COMPETITORS</vt:lpstr>
      <vt:lpstr>MARKET  SIZE &amp; BUSINESS MODEL</vt:lpstr>
      <vt:lpstr>BUSINESS MODEL</vt:lpstr>
      <vt:lpstr>BUSINESS PLAN</vt:lpstr>
      <vt:lpstr>PowerPoint Presentation</vt:lpstr>
      <vt:lpstr>TEAM</vt:lpstr>
      <vt:lpstr>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Darahasini Biruduraju</dc:creator>
  <cp:lastModifiedBy>Darahasini Biruduraju</cp:lastModifiedBy>
  <cp:revision>47</cp:revision>
  <dcterms:created xsi:type="dcterms:W3CDTF">2019-06-14T15:47:00Z</dcterms:created>
  <dcterms:modified xsi:type="dcterms:W3CDTF">2019-06-27T14:26:01Z</dcterms:modified>
</cp:coreProperties>
</file>